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90" r:id="rId2"/>
    <p:sldId id="391" r:id="rId3"/>
    <p:sldId id="392" r:id="rId4"/>
    <p:sldId id="393" r:id="rId5"/>
    <p:sldId id="394" r:id="rId6"/>
    <p:sldId id="395" r:id="rId7"/>
    <p:sldId id="396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0505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5051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313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7506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126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28.05.2024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68B3DEF-739D-4440-A9AC-02A93124A194}"/>
              </a:ext>
            </a:extLst>
          </p:cNvPr>
          <p:cNvSpPr txBox="1"/>
          <p:nvPr/>
        </p:nvSpPr>
        <p:spPr>
          <a:xfrm>
            <a:off x="802640" y="3693062"/>
            <a:ext cx="10222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ELEN+</a:t>
            </a:r>
            <a:endParaRPr lang="cs-CZ" sz="4400" b="1" dirty="0">
              <a:solidFill>
                <a:schemeClr val="tx1">
                  <a:lumMod val="75000"/>
                  <a:lumOff val="25000"/>
                </a:schemeClr>
              </a:solidFill>
              <a:ea typeface="Inter ExtraBold" panose="02000503000000020004" pitchFamily="2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6CD6F6C-0D96-480D-9C97-E99298FA350B}"/>
              </a:ext>
            </a:extLst>
          </p:cNvPr>
          <p:cNvSpPr txBox="1"/>
          <p:nvPr/>
        </p:nvSpPr>
        <p:spPr>
          <a:xfrm>
            <a:off x="802639" y="4462503"/>
            <a:ext cx="10577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Obecné řešení Elektronického nakupování (evidence veřejných zakázek, integrační </a:t>
            </a:r>
            <a:r>
              <a:rPr lang="cs-CZ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provazba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 na soutěžní nástroj NEN, realizace VZ – smlouvy, objednávky…)</a:t>
            </a:r>
          </a:p>
        </p:txBody>
      </p:sp>
    </p:spTree>
    <p:extLst>
      <p:ext uri="{BB962C8B-B14F-4D97-AF65-F5344CB8AC3E}">
        <p14:creationId xmlns:p14="http://schemas.microsoft.com/office/powerpoint/2010/main" val="191633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1331844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Koncepce řešení ELEN+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09ED350D-92F5-4072-9515-09D860A0ECBA}"/>
              </a:ext>
            </a:extLst>
          </p:cNvPr>
          <p:cNvSpPr/>
          <p:nvPr/>
        </p:nvSpPr>
        <p:spPr>
          <a:xfrm>
            <a:off x="404748" y="2633296"/>
            <a:ext cx="4487731" cy="2131163"/>
          </a:xfrm>
          <a:prstGeom prst="roundRect">
            <a:avLst/>
          </a:prstGeom>
          <a:solidFill>
            <a:srgbClr val="FFDADA">
              <a:alpha val="80000"/>
            </a:srgbClr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30BA69E6-5A3D-416B-B71A-8B7C264C78E0}"/>
              </a:ext>
            </a:extLst>
          </p:cNvPr>
          <p:cNvSpPr/>
          <p:nvPr/>
        </p:nvSpPr>
        <p:spPr>
          <a:xfrm>
            <a:off x="3214149" y="2633296"/>
            <a:ext cx="6241823" cy="3154318"/>
          </a:xfrm>
          <a:prstGeom prst="roundRect">
            <a:avLst/>
          </a:prstGeom>
          <a:solidFill>
            <a:srgbClr val="FFDADA">
              <a:alpha val="80000"/>
            </a:srgbClr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2665054C-8C7C-4DEA-8352-7C69008C34E6}"/>
              </a:ext>
            </a:extLst>
          </p:cNvPr>
          <p:cNvSpPr/>
          <p:nvPr/>
        </p:nvSpPr>
        <p:spPr>
          <a:xfrm>
            <a:off x="2071217" y="1324065"/>
            <a:ext cx="2821263" cy="2304313"/>
          </a:xfrm>
          <a:prstGeom prst="roundRect">
            <a:avLst/>
          </a:prstGeom>
          <a:solidFill>
            <a:srgbClr val="FFDADA">
              <a:alpha val="80000"/>
            </a:srgbClr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C0A165E9-4C56-42D1-968C-05170A23E4EA}"/>
              </a:ext>
            </a:extLst>
          </p:cNvPr>
          <p:cNvSpPr/>
          <p:nvPr/>
        </p:nvSpPr>
        <p:spPr>
          <a:xfrm>
            <a:off x="554872" y="2831134"/>
            <a:ext cx="1366221" cy="686096"/>
          </a:xfrm>
          <a:prstGeom prst="roundRect">
            <a:avLst/>
          </a:prstGeom>
          <a:solidFill>
            <a:srgbClr val="FF9999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Plán VZ</a:t>
            </a: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81B943D3-04E7-49E6-A1F5-9FB049647B21}"/>
              </a:ext>
            </a:extLst>
          </p:cNvPr>
          <p:cNvSpPr/>
          <p:nvPr/>
        </p:nvSpPr>
        <p:spPr>
          <a:xfrm>
            <a:off x="3371355" y="2831134"/>
            <a:ext cx="1366221" cy="686096"/>
          </a:xfrm>
          <a:prstGeom prst="roundRect">
            <a:avLst/>
          </a:prstGeom>
          <a:solidFill>
            <a:srgbClr val="FF9999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VZ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B7EE789C-C301-4698-A796-4FCD9F142963}"/>
              </a:ext>
            </a:extLst>
          </p:cNvPr>
          <p:cNvSpPr/>
          <p:nvPr/>
        </p:nvSpPr>
        <p:spPr>
          <a:xfrm>
            <a:off x="3367814" y="3891073"/>
            <a:ext cx="1366221" cy="686096"/>
          </a:xfrm>
          <a:prstGeom prst="roundRect">
            <a:avLst/>
          </a:prstGeom>
          <a:solidFill>
            <a:srgbClr val="FF9999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Žádanka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F6CD7EE3-2D1D-4AA6-9F49-D669CC410E7F}"/>
              </a:ext>
            </a:extLst>
          </p:cNvPr>
          <p:cNvSpPr/>
          <p:nvPr/>
        </p:nvSpPr>
        <p:spPr>
          <a:xfrm>
            <a:off x="3371353" y="1468235"/>
            <a:ext cx="1366221" cy="686096"/>
          </a:xfrm>
          <a:prstGeom prst="roundRect">
            <a:avLst/>
          </a:prstGeom>
          <a:solidFill>
            <a:srgbClr val="FF9999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NEN</a:t>
            </a: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832C0118-E6D4-4AC3-9583-942F211E3216}"/>
              </a:ext>
            </a:extLst>
          </p:cNvPr>
          <p:cNvSpPr/>
          <p:nvPr/>
        </p:nvSpPr>
        <p:spPr>
          <a:xfrm>
            <a:off x="6759984" y="2819037"/>
            <a:ext cx="1469616" cy="686096"/>
          </a:xfrm>
          <a:prstGeom prst="roundRect">
            <a:avLst/>
          </a:prstGeom>
          <a:solidFill>
            <a:srgbClr val="FF9999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Smlouva VZ</a:t>
            </a:r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285881E1-C174-496A-A5C2-9F906C0821FF}"/>
              </a:ext>
            </a:extLst>
          </p:cNvPr>
          <p:cNvSpPr/>
          <p:nvPr/>
        </p:nvSpPr>
        <p:spPr>
          <a:xfrm>
            <a:off x="6759983" y="4900376"/>
            <a:ext cx="1469617" cy="686096"/>
          </a:xfrm>
          <a:prstGeom prst="roundRect">
            <a:avLst/>
          </a:prstGeom>
          <a:solidFill>
            <a:srgbClr val="FF9999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Objednávka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EEB908BA-1FF0-473E-8FEA-3851D2A6FDAE}"/>
              </a:ext>
            </a:extLst>
          </p:cNvPr>
          <p:cNvSpPr/>
          <p:nvPr/>
        </p:nvSpPr>
        <p:spPr>
          <a:xfrm>
            <a:off x="554872" y="1571581"/>
            <a:ext cx="1366221" cy="68609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b="1" dirty="0">
                <a:solidFill>
                  <a:schemeClr val="tx1"/>
                </a:solidFill>
              </a:rPr>
              <a:t>Požadavky na VZ nebo Investiční plán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CD1D85F2-AB94-42C0-961E-8E0F956F8574}"/>
              </a:ext>
            </a:extLst>
          </p:cNvPr>
          <p:cNvSpPr/>
          <p:nvPr/>
        </p:nvSpPr>
        <p:spPr>
          <a:xfrm>
            <a:off x="551332" y="3891073"/>
            <a:ext cx="1366221" cy="68609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b="1" dirty="0">
                <a:solidFill>
                  <a:schemeClr val="tx1"/>
                </a:solidFill>
              </a:rPr>
              <a:t>Plán nákupu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4F2CBC47-8B89-44F5-A243-010BA238BBAD}"/>
              </a:ext>
            </a:extLst>
          </p:cNvPr>
          <p:cNvSpPr/>
          <p:nvPr/>
        </p:nvSpPr>
        <p:spPr>
          <a:xfrm>
            <a:off x="1712553" y="4900376"/>
            <a:ext cx="1366221" cy="68609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err="1">
                <a:solidFill>
                  <a:schemeClr val="tx1"/>
                </a:solidFill>
              </a:rPr>
              <a:t>Minitendry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D136157-4344-4C20-8E65-F95E8CA2FE8E}"/>
              </a:ext>
            </a:extLst>
          </p:cNvPr>
          <p:cNvSpPr txBox="1"/>
          <p:nvPr/>
        </p:nvSpPr>
        <p:spPr>
          <a:xfrm>
            <a:off x="4303066" y="2257677"/>
            <a:ext cx="199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Integrační vazba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0DAC36A2-3871-4646-B0ED-B6735F536709}"/>
              </a:ext>
            </a:extLst>
          </p:cNvPr>
          <p:cNvSpPr txBox="1"/>
          <p:nvPr/>
        </p:nvSpPr>
        <p:spPr>
          <a:xfrm>
            <a:off x="2526157" y="2267997"/>
            <a:ext cx="131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C00000"/>
                </a:solidFill>
              </a:rPr>
              <a:t>SOUTĚŽENÍ</a:t>
            </a:r>
          </a:p>
        </p:txBody>
      </p:sp>
      <p:sp>
        <p:nvSpPr>
          <p:cNvPr id="4" name="Šipka: dolů 3">
            <a:extLst>
              <a:ext uri="{FF2B5EF4-FFF2-40B4-BE49-F238E27FC236}">
                <a16:creationId xmlns:a16="http://schemas.microsoft.com/office/drawing/2014/main" id="{8182E32E-8ADE-42FB-841F-D3F6DA2BD140}"/>
              </a:ext>
            </a:extLst>
          </p:cNvPr>
          <p:cNvSpPr/>
          <p:nvPr/>
        </p:nvSpPr>
        <p:spPr>
          <a:xfrm>
            <a:off x="1108038" y="2283994"/>
            <a:ext cx="247426" cy="52428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Šipka: dolů 26">
            <a:extLst>
              <a:ext uri="{FF2B5EF4-FFF2-40B4-BE49-F238E27FC236}">
                <a16:creationId xmlns:a16="http://schemas.microsoft.com/office/drawing/2014/main" id="{4EFB098B-E784-4444-AC27-BF761A55724D}"/>
              </a:ext>
            </a:extLst>
          </p:cNvPr>
          <p:cNvSpPr/>
          <p:nvPr/>
        </p:nvSpPr>
        <p:spPr>
          <a:xfrm rot="16200000">
            <a:off x="2510764" y="2507183"/>
            <a:ext cx="275698" cy="136622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Šipka: dolů 27">
            <a:extLst>
              <a:ext uri="{FF2B5EF4-FFF2-40B4-BE49-F238E27FC236}">
                <a16:creationId xmlns:a16="http://schemas.microsoft.com/office/drawing/2014/main" id="{3CA5D5AF-CA87-48CD-9F7E-5A3E3BF93F71}"/>
              </a:ext>
            </a:extLst>
          </p:cNvPr>
          <p:cNvSpPr/>
          <p:nvPr/>
        </p:nvSpPr>
        <p:spPr>
          <a:xfrm>
            <a:off x="3765176" y="2181688"/>
            <a:ext cx="261487" cy="63734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Šipka: dolů 28">
            <a:extLst>
              <a:ext uri="{FF2B5EF4-FFF2-40B4-BE49-F238E27FC236}">
                <a16:creationId xmlns:a16="http://schemas.microsoft.com/office/drawing/2014/main" id="{906DA627-1ECF-47B8-9643-92A0F5E215D4}"/>
              </a:ext>
            </a:extLst>
          </p:cNvPr>
          <p:cNvSpPr/>
          <p:nvPr/>
        </p:nvSpPr>
        <p:spPr>
          <a:xfrm rot="10800000">
            <a:off x="4034121" y="2168304"/>
            <a:ext cx="261487" cy="637349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7FCCEE77-EACA-4CA7-B56A-EC2438FD8A57}"/>
              </a:ext>
            </a:extLst>
          </p:cNvPr>
          <p:cNvSpPr/>
          <p:nvPr/>
        </p:nvSpPr>
        <p:spPr>
          <a:xfrm>
            <a:off x="10624774" y="1504254"/>
            <a:ext cx="656866" cy="4758048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P</a:t>
            </a:r>
          </a:p>
          <a:p>
            <a:pPr algn="ctr"/>
            <a:r>
              <a:rPr lang="cs-CZ" b="1" dirty="0"/>
              <a:t>R</a:t>
            </a:r>
          </a:p>
          <a:p>
            <a:pPr algn="ctr"/>
            <a:r>
              <a:rPr lang="cs-CZ" b="1" dirty="0"/>
              <a:t>O</a:t>
            </a:r>
          </a:p>
          <a:p>
            <a:pPr algn="ctr"/>
            <a:r>
              <a:rPr lang="cs-CZ" b="1" dirty="0"/>
              <a:t>J</a:t>
            </a:r>
          </a:p>
          <a:p>
            <a:pPr algn="ctr"/>
            <a:r>
              <a:rPr lang="cs-CZ" b="1" dirty="0"/>
              <a:t>E</a:t>
            </a:r>
          </a:p>
          <a:p>
            <a:pPr algn="ctr"/>
            <a:r>
              <a:rPr lang="cs-CZ" b="1" dirty="0"/>
              <a:t>K</a:t>
            </a:r>
          </a:p>
          <a:p>
            <a:pPr algn="ctr"/>
            <a:r>
              <a:rPr lang="cs-CZ" b="1" dirty="0"/>
              <a:t>T</a:t>
            </a:r>
          </a:p>
          <a:p>
            <a:pPr algn="ctr"/>
            <a:r>
              <a:rPr lang="cs-CZ" b="1" dirty="0"/>
              <a:t>Y</a:t>
            </a:r>
          </a:p>
          <a:p>
            <a:pPr algn="ctr"/>
            <a:endParaRPr lang="cs-CZ" b="1" dirty="0"/>
          </a:p>
          <a:p>
            <a:pPr algn="ctr"/>
            <a:r>
              <a:rPr lang="cs-CZ" b="1" dirty="0"/>
              <a:t>A</a:t>
            </a:r>
          </a:p>
          <a:p>
            <a:pPr algn="ctr"/>
            <a:endParaRPr lang="cs-CZ" b="1" dirty="0"/>
          </a:p>
          <a:p>
            <a:pPr algn="ctr"/>
            <a:r>
              <a:rPr lang="cs-CZ" b="1" dirty="0"/>
              <a:t>E</a:t>
            </a:r>
          </a:p>
          <a:p>
            <a:pPr algn="ctr"/>
            <a:r>
              <a:rPr lang="cs-CZ" b="1" dirty="0"/>
              <a:t>T</a:t>
            </a:r>
          </a:p>
          <a:p>
            <a:pPr algn="ctr"/>
            <a:r>
              <a:rPr lang="cs-CZ" b="1" dirty="0"/>
              <a:t>A</a:t>
            </a:r>
          </a:p>
          <a:p>
            <a:pPr algn="ctr"/>
            <a:r>
              <a:rPr lang="cs-CZ" b="1" dirty="0"/>
              <a:t>P</a:t>
            </a:r>
          </a:p>
          <a:p>
            <a:pPr algn="ctr"/>
            <a:r>
              <a:rPr lang="cs-CZ" b="1" dirty="0"/>
              <a:t>Y</a:t>
            </a:r>
          </a:p>
        </p:txBody>
      </p:sp>
      <p:cxnSp>
        <p:nvCxnSpPr>
          <p:cNvPr id="8" name="Spojnice: pravoúhlá 7">
            <a:extLst>
              <a:ext uri="{FF2B5EF4-FFF2-40B4-BE49-F238E27FC236}">
                <a16:creationId xmlns:a16="http://schemas.microsoft.com/office/drawing/2014/main" id="{3CCB8721-A261-43B3-8A19-1E78CADE9CC4}"/>
              </a:ext>
            </a:extLst>
          </p:cNvPr>
          <p:cNvCxnSpPr>
            <a:cxnSpLocks/>
            <a:stCxn id="24" idx="2"/>
          </p:cNvCxnSpPr>
          <p:nvPr/>
        </p:nvCxnSpPr>
        <p:spPr>
          <a:xfrm rot="16200000" flipH="1">
            <a:off x="5179158" y="632454"/>
            <a:ext cx="1500902" cy="9390332"/>
          </a:xfrm>
          <a:prstGeom prst="bentConnector2">
            <a:avLst/>
          </a:prstGeom>
          <a:ln w="1238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Šipka: dolů 34">
            <a:extLst>
              <a:ext uri="{FF2B5EF4-FFF2-40B4-BE49-F238E27FC236}">
                <a16:creationId xmlns:a16="http://schemas.microsoft.com/office/drawing/2014/main" id="{088B9E7A-D21A-48E4-ACC7-5628889884C0}"/>
              </a:ext>
            </a:extLst>
          </p:cNvPr>
          <p:cNvSpPr/>
          <p:nvPr/>
        </p:nvSpPr>
        <p:spPr>
          <a:xfrm rot="5400000">
            <a:off x="9917963" y="3602488"/>
            <a:ext cx="275698" cy="113792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obousměrná vodorovná 9">
            <a:extLst>
              <a:ext uri="{FF2B5EF4-FFF2-40B4-BE49-F238E27FC236}">
                <a16:creationId xmlns:a16="http://schemas.microsoft.com/office/drawing/2014/main" id="{57A6F867-2596-4348-8807-12221151E6EB}"/>
              </a:ext>
            </a:extLst>
          </p:cNvPr>
          <p:cNvSpPr/>
          <p:nvPr/>
        </p:nvSpPr>
        <p:spPr>
          <a:xfrm>
            <a:off x="9481842" y="3422114"/>
            <a:ext cx="1142931" cy="300032"/>
          </a:xfrm>
          <a:prstGeom prst="leftRightArrow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897FC068-FDCA-48C9-B4F4-1ACDDF0F128A}"/>
              </a:ext>
            </a:extLst>
          </p:cNvPr>
          <p:cNvSpPr/>
          <p:nvPr/>
        </p:nvSpPr>
        <p:spPr>
          <a:xfrm>
            <a:off x="9735735" y="2627009"/>
            <a:ext cx="656866" cy="3156648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R</a:t>
            </a:r>
          </a:p>
          <a:p>
            <a:pPr algn="ctr"/>
            <a:r>
              <a:rPr lang="cs-CZ" b="1" dirty="0"/>
              <a:t>O</a:t>
            </a:r>
          </a:p>
          <a:p>
            <a:pPr algn="ctr"/>
            <a:r>
              <a:rPr lang="cs-CZ" b="1" dirty="0"/>
              <a:t>Z</a:t>
            </a:r>
          </a:p>
          <a:p>
            <a:pPr algn="ctr"/>
            <a:r>
              <a:rPr lang="cs-CZ" b="1" dirty="0"/>
              <a:t>P</a:t>
            </a:r>
          </a:p>
          <a:p>
            <a:pPr algn="ctr"/>
            <a:r>
              <a:rPr lang="cs-CZ" b="1" dirty="0"/>
              <a:t>O</a:t>
            </a:r>
          </a:p>
          <a:p>
            <a:pPr algn="ctr"/>
            <a:r>
              <a:rPr lang="cs-CZ" b="1" dirty="0"/>
              <a:t>Č</a:t>
            </a:r>
          </a:p>
          <a:p>
            <a:pPr algn="ctr"/>
            <a:r>
              <a:rPr lang="cs-CZ" b="1" dirty="0"/>
              <a:t>E</a:t>
            </a:r>
          </a:p>
          <a:p>
            <a:pPr algn="ctr"/>
            <a:r>
              <a:rPr lang="cs-CZ" b="1" dirty="0"/>
              <a:t>T</a:t>
            </a:r>
          </a:p>
        </p:txBody>
      </p:sp>
      <p:cxnSp>
        <p:nvCxnSpPr>
          <p:cNvPr id="39" name="Přímá spojnice se šipkou 38">
            <a:extLst>
              <a:ext uri="{FF2B5EF4-FFF2-40B4-BE49-F238E27FC236}">
                <a16:creationId xmlns:a16="http://schemas.microsoft.com/office/drawing/2014/main" id="{B04CED9F-B39F-4945-87A2-9D352999E79A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 flipV="1">
            <a:off x="4737576" y="3162085"/>
            <a:ext cx="2022408" cy="12097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nice se šipkou 39">
            <a:extLst>
              <a:ext uri="{FF2B5EF4-FFF2-40B4-BE49-F238E27FC236}">
                <a16:creationId xmlns:a16="http://schemas.microsoft.com/office/drawing/2014/main" id="{1D65956E-64FE-48AE-8E0F-7724C83901E7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4050924" y="3517231"/>
            <a:ext cx="1" cy="373842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nice se šipkou 42">
            <a:extLst>
              <a:ext uri="{FF2B5EF4-FFF2-40B4-BE49-F238E27FC236}">
                <a16:creationId xmlns:a16="http://schemas.microsoft.com/office/drawing/2014/main" id="{ADAB7584-3504-4DD6-9A39-6AF7467BA0A4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1231751" y="3517230"/>
            <a:ext cx="6232" cy="373844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46853F0A-A876-43AA-AAC4-26E2869A3C81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1901360" y="4234121"/>
            <a:ext cx="1466454" cy="5684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nice se šipkou 47">
            <a:extLst>
              <a:ext uri="{FF2B5EF4-FFF2-40B4-BE49-F238E27FC236}">
                <a16:creationId xmlns:a16="http://schemas.microsoft.com/office/drawing/2014/main" id="{B7AF5EC1-AEBC-4D12-97E3-833ECF261FB2}"/>
              </a:ext>
            </a:extLst>
          </p:cNvPr>
          <p:cNvCxnSpPr>
            <a:cxnSpLocks/>
            <a:stCxn id="25" idx="3"/>
            <a:endCxn id="22" idx="1"/>
          </p:cNvCxnSpPr>
          <p:nvPr/>
        </p:nvCxnSpPr>
        <p:spPr>
          <a:xfrm>
            <a:off x="3078774" y="5243424"/>
            <a:ext cx="3681209" cy="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pojnice: pravoúhlá 50">
            <a:extLst>
              <a:ext uri="{FF2B5EF4-FFF2-40B4-BE49-F238E27FC236}">
                <a16:creationId xmlns:a16="http://schemas.microsoft.com/office/drawing/2014/main" id="{09B8C1B0-5A1C-4E5C-841E-5747121F2B45}"/>
              </a:ext>
            </a:extLst>
          </p:cNvPr>
          <p:cNvCxnSpPr>
            <a:cxnSpLocks/>
            <a:stCxn id="19" idx="2"/>
          </p:cNvCxnSpPr>
          <p:nvPr/>
        </p:nvCxnSpPr>
        <p:spPr>
          <a:xfrm rot="16200000" flipH="1">
            <a:off x="5143127" y="3484966"/>
            <a:ext cx="524653" cy="2709057"/>
          </a:xfrm>
          <a:prstGeom prst="bentConnector2">
            <a:avLst/>
          </a:prstGeom>
          <a:ln w="317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pojnice: pravoúhlá 53">
            <a:extLst>
              <a:ext uri="{FF2B5EF4-FFF2-40B4-BE49-F238E27FC236}">
                <a16:creationId xmlns:a16="http://schemas.microsoft.com/office/drawing/2014/main" id="{1CA7AD08-ED32-458E-87F6-BE9FC2AD1688}"/>
              </a:ext>
            </a:extLst>
          </p:cNvPr>
          <p:cNvCxnSpPr>
            <a:cxnSpLocks/>
            <a:stCxn id="19" idx="3"/>
            <a:endCxn id="21" idx="2"/>
          </p:cNvCxnSpPr>
          <p:nvPr/>
        </p:nvCxnSpPr>
        <p:spPr>
          <a:xfrm flipV="1">
            <a:off x="4734035" y="3505133"/>
            <a:ext cx="2760757" cy="728988"/>
          </a:xfrm>
          <a:prstGeom prst="bentConnector2">
            <a:avLst/>
          </a:prstGeom>
          <a:ln w="317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nice se šipkou 55">
            <a:extLst>
              <a:ext uri="{FF2B5EF4-FFF2-40B4-BE49-F238E27FC236}">
                <a16:creationId xmlns:a16="http://schemas.microsoft.com/office/drawing/2014/main" id="{514D89B9-EF36-49A1-A235-DC2A9C52B874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2395664" y="3517230"/>
            <a:ext cx="1198265" cy="1383146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ovéPole 58">
            <a:extLst>
              <a:ext uri="{FF2B5EF4-FFF2-40B4-BE49-F238E27FC236}">
                <a16:creationId xmlns:a16="http://schemas.microsoft.com/office/drawing/2014/main" id="{A2C3AC23-42B5-484A-8A01-7A68E19DAA07}"/>
              </a:ext>
            </a:extLst>
          </p:cNvPr>
          <p:cNvSpPr txBox="1"/>
          <p:nvPr/>
        </p:nvSpPr>
        <p:spPr>
          <a:xfrm>
            <a:off x="4747551" y="2819037"/>
            <a:ext cx="199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1:N</a:t>
            </a: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9CC35BA5-B1B9-46A6-9B29-8DBE71657BB0}"/>
              </a:ext>
            </a:extLst>
          </p:cNvPr>
          <p:cNvSpPr txBox="1"/>
          <p:nvPr/>
        </p:nvSpPr>
        <p:spPr>
          <a:xfrm>
            <a:off x="5113160" y="3906255"/>
            <a:ext cx="199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REALIZACE M:N</a:t>
            </a: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59AD9C8B-9902-482F-8ED7-1203D98B803D}"/>
              </a:ext>
            </a:extLst>
          </p:cNvPr>
          <p:cNvSpPr txBox="1"/>
          <p:nvPr/>
        </p:nvSpPr>
        <p:spPr>
          <a:xfrm>
            <a:off x="3404736" y="3521739"/>
            <a:ext cx="199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M:N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B978735A-9682-425D-B0B2-8168BDB915C7}"/>
              </a:ext>
            </a:extLst>
          </p:cNvPr>
          <p:cNvSpPr txBox="1"/>
          <p:nvPr/>
        </p:nvSpPr>
        <p:spPr>
          <a:xfrm>
            <a:off x="1639061" y="3295937"/>
            <a:ext cx="199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PŘÍPRAVA</a:t>
            </a:r>
          </a:p>
        </p:txBody>
      </p:sp>
      <p:sp>
        <p:nvSpPr>
          <p:cNvPr id="63" name="TextovéPole 62">
            <a:extLst>
              <a:ext uri="{FF2B5EF4-FFF2-40B4-BE49-F238E27FC236}">
                <a16:creationId xmlns:a16="http://schemas.microsoft.com/office/drawing/2014/main" id="{0DA0B939-89B7-401F-845F-B4DE6EA9C601}"/>
              </a:ext>
            </a:extLst>
          </p:cNvPr>
          <p:cNvSpPr txBox="1"/>
          <p:nvPr/>
        </p:nvSpPr>
        <p:spPr>
          <a:xfrm>
            <a:off x="1339547" y="3913537"/>
            <a:ext cx="199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1:N</a:t>
            </a:r>
          </a:p>
        </p:txBody>
      </p:sp>
      <p:cxnSp>
        <p:nvCxnSpPr>
          <p:cNvPr id="65" name="Spojnice: pravoúhlá 64">
            <a:extLst>
              <a:ext uri="{FF2B5EF4-FFF2-40B4-BE49-F238E27FC236}">
                <a16:creationId xmlns:a16="http://schemas.microsoft.com/office/drawing/2014/main" id="{1C1F59C5-7A20-43EC-A07F-701080C8573E}"/>
              </a:ext>
            </a:extLst>
          </p:cNvPr>
          <p:cNvCxnSpPr>
            <a:cxnSpLocks/>
          </p:cNvCxnSpPr>
          <p:nvPr/>
        </p:nvCxnSpPr>
        <p:spPr>
          <a:xfrm rot="5400000">
            <a:off x="7084610" y="4045841"/>
            <a:ext cx="1419773" cy="289297"/>
          </a:xfrm>
          <a:prstGeom prst="bentConnector3">
            <a:avLst/>
          </a:prstGeom>
          <a:ln w="31750">
            <a:solidFill>
              <a:srgbClr val="C00000"/>
            </a:solidFill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pojnice: pravoúhlá 66">
            <a:extLst>
              <a:ext uri="{FF2B5EF4-FFF2-40B4-BE49-F238E27FC236}">
                <a16:creationId xmlns:a16="http://schemas.microsoft.com/office/drawing/2014/main" id="{7FCE0369-9544-4CE5-AEDE-D6FB55E8DB2C}"/>
              </a:ext>
            </a:extLst>
          </p:cNvPr>
          <p:cNvCxnSpPr>
            <a:cxnSpLocks/>
            <a:stCxn id="21" idx="0"/>
          </p:cNvCxnSpPr>
          <p:nvPr/>
        </p:nvCxnSpPr>
        <p:spPr>
          <a:xfrm rot="16200000" flipV="1">
            <a:off x="5612162" y="936406"/>
            <a:ext cx="1004506" cy="2760755"/>
          </a:xfrm>
          <a:prstGeom prst="bentConnector2">
            <a:avLst/>
          </a:prstGeom>
          <a:ln w="31750">
            <a:solidFill>
              <a:schemeClr val="tx1"/>
            </a:solidFill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bdélník: se zakulacenými rohy 68">
            <a:extLst>
              <a:ext uri="{FF2B5EF4-FFF2-40B4-BE49-F238E27FC236}">
                <a16:creationId xmlns:a16="http://schemas.microsoft.com/office/drawing/2014/main" id="{2F837E86-638D-41C6-BAE0-05461E336F62}"/>
              </a:ext>
            </a:extLst>
          </p:cNvPr>
          <p:cNvSpPr/>
          <p:nvPr/>
        </p:nvSpPr>
        <p:spPr>
          <a:xfrm>
            <a:off x="6365176" y="704481"/>
            <a:ext cx="1971999" cy="686096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Mobilní aplikace</a:t>
            </a:r>
          </a:p>
          <a:p>
            <a:pPr algn="ctr"/>
            <a:r>
              <a:rPr lang="cs-CZ" b="1" dirty="0">
                <a:solidFill>
                  <a:schemeClr val="bg1"/>
                </a:solidFill>
              </a:rPr>
              <a:t>MARION</a:t>
            </a:r>
          </a:p>
        </p:txBody>
      </p:sp>
      <p:sp>
        <p:nvSpPr>
          <p:cNvPr id="70" name="Šipka: dolů 69">
            <a:extLst>
              <a:ext uri="{FF2B5EF4-FFF2-40B4-BE49-F238E27FC236}">
                <a16:creationId xmlns:a16="http://schemas.microsoft.com/office/drawing/2014/main" id="{079038B0-C9D5-4DC1-B1F4-E8A1E396ED8E}"/>
              </a:ext>
            </a:extLst>
          </p:cNvPr>
          <p:cNvSpPr/>
          <p:nvPr/>
        </p:nvSpPr>
        <p:spPr>
          <a:xfrm rot="13632653">
            <a:off x="5968972" y="1337606"/>
            <a:ext cx="249614" cy="1088122"/>
          </a:xfrm>
          <a:prstGeom prst="downArrow">
            <a:avLst/>
          </a:prstGeom>
          <a:solidFill>
            <a:srgbClr val="FFCCCC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Šipka: dolů 70">
            <a:extLst>
              <a:ext uri="{FF2B5EF4-FFF2-40B4-BE49-F238E27FC236}">
                <a16:creationId xmlns:a16="http://schemas.microsoft.com/office/drawing/2014/main" id="{564888D8-A9A0-4C5C-8405-434388D2FC03}"/>
              </a:ext>
            </a:extLst>
          </p:cNvPr>
          <p:cNvSpPr/>
          <p:nvPr/>
        </p:nvSpPr>
        <p:spPr>
          <a:xfrm rot="12243801">
            <a:off x="6565319" y="1480991"/>
            <a:ext cx="249716" cy="856634"/>
          </a:xfrm>
          <a:prstGeom prst="downArrow">
            <a:avLst/>
          </a:prstGeom>
          <a:solidFill>
            <a:srgbClr val="FFCCCC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Šipka: dolů 71">
            <a:extLst>
              <a:ext uri="{FF2B5EF4-FFF2-40B4-BE49-F238E27FC236}">
                <a16:creationId xmlns:a16="http://schemas.microsoft.com/office/drawing/2014/main" id="{A8BABDEA-3385-4ED4-A3B7-C2446AEAC4F7}"/>
              </a:ext>
            </a:extLst>
          </p:cNvPr>
          <p:cNvSpPr/>
          <p:nvPr/>
        </p:nvSpPr>
        <p:spPr>
          <a:xfrm rot="12127382">
            <a:off x="7052091" y="1531826"/>
            <a:ext cx="274916" cy="657228"/>
          </a:xfrm>
          <a:prstGeom prst="downArrow">
            <a:avLst/>
          </a:prstGeom>
          <a:solidFill>
            <a:srgbClr val="FFCCCC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3" name="Šipka: dolů 72">
            <a:extLst>
              <a:ext uri="{FF2B5EF4-FFF2-40B4-BE49-F238E27FC236}">
                <a16:creationId xmlns:a16="http://schemas.microsoft.com/office/drawing/2014/main" id="{B1FDE94B-C740-464B-97EB-C133B6E11E99}"/>
              </a:ext>
            </a:extLst>
          </p:cNvPr>
          <p:cNvSpPr/>
          <p:nvPr/>
        </p:nvSpPr>
        <p:spPr>
          <a:xfrm rot="10282985">
            <a:off x="7597150" y="1570780"/>
            <a:ext cx="232632" cy="455014"/>
          </a:xfrm>
          <a:prstGeom prst="downArrow">
            <a:avLst/>
          </a:prstGeom>
          <a:solidFill>
            <a:srgbClr val="FFCCCC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4" name="Šipka: dolů 73">
            <a:extLst>
              <a:ext uri="{FF2B5EF4-FFF2-40B4-BE49-F238E27FC236}">
                <a16:creationId xmlns:a16="http://schemas.microsoft.com/office/drawing/2014/main" id="{809789AA-8C4B-4EC8-A8E2-ECAD9F45ECF5}"/>
              </a:ext>
            </a:extLst>
          </p:cNvPr>
          <p:cNvSpPr/>
          <p:nvPr/>
        </p:nvSpPr>
        <p:spPr>
          <a:xfrm rot="7701862">
            <a:off x="8709218" y="1135553"/>
            <a:ext cx="251657" cy="2103902"/>
          </a:xfrm>
          <a:prstGeom prst="downArrow">
            <a:avLst/>
          </a:prstGeom>
          <a:solidFill>
            <a:srgbClr val="FFCCCC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5" name="Šipka: dolů 74">
            <a:extLst>
              <a:ext uri="{FF2B5EF4-FFF2-40B4-BE49-F238E27FC236}">
                <a16:creationId xmlns:a16="http://schemas.microsoft.com/office/drawing/2014/main" id="{61F86008-A1C5-476D-BC50-6F6E741A88A7}"/>
              </a:ext>
            </a:extLst>
          </p:cNvPr>
          <p:cNvSpPr/>
          <p:nvPr/>
        </p:nvSpPr>
        <p:spPr>
          <a:xfrm rot="6303582">
            <a:off x="9318673" y="626101"/>
            <a:ext cx="256134" cy="2251954"/>
          </a:xfrm>
          <a:prstGeom prst="downArrow">
            <a:avLst/>
          </a:prstGeom>
          <a:solidFill>
            <a:srgbClr val="FFCCCC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7" name="Obrázek 76">
            <a:extLst>
              <a:ext uri="{FF2B5EF4-FFF2-40B4-BE49-F238E27FC236}">
                <a16:creationId xmlns:a16="http://schemas.microsoft.com/office/drawing/2014/main" id="{371EC6E2-9F54-43C5-AA02-7791754C22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863" y="3523224"/>
            <a:ext cx="1337534" cy="752363"/>
          </a:xfrm>
          <a:prstGeom prst="rect">
            <a:avLst/>
          </a:prstGeom>
        </p:spPr>
      </p:pic>
      <p:pic>
        <p:nvPicPr>
          <p:cNvPr id="79" name="Obrázek 78">
            <a:extLst>
              <a:ext uri="{FF2B5EF4-FFF2-40B4-BE49-F238E27FC236}">
                <a16:creationId xmlns:a16="http://schemas.microsoft.com/office/drawing/2014/main" id="{C7551C24-9BAE-45A4-85FE-0CBA8C6633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53983" y="2036315"/>
            <a:ext cx="1079157" cy="607026"/>
          </a:xfrm>
          <a:prstGeom prst="rect">
            <a:avLst/>
          </a:prstGeom>
        </p:spPr>
      </p:pic>
      <p:pic>
        <p:nvPicPr>
          <p:cNvPr id="81" name="Obrázek 80">
            <a:extLst>
              <a:ext uri="{FF2B5EF4-FFF2-40B4-BE49-F238E27FC236}">
                <a16:creationId xmlns:a16="http://schemas.microsoft.com/office/drawing/2014/main" id="{915A045F-DC7E-4646-858C-A8378AB5E6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486" y="2128082"/>
            <a:ext cx="929424" cy="522801"/>
          </a:xfrm>
          <a:prstGeom prst="rect">
            <a:avLst/>
          </a:prstGeom>
        </p:spPr>
      </p:pic>
      <p:pic>
        <p:nvPicPr>
          <p:cNvPr id="83" name="Obrázek 82">
            <a:extLst>
              <a:ext uri="{FF2B5EF4-FFF2-40B4-BE49-F238E27FC236}">
                <a16:creationId xmlns:a16="http://schemas.microsoft.com/office/drawing/2014/main" id="{0A2BFEA2-15FA-4C45-86DE-C17E924F4C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32454" y="3214032"/>
            <a:ext cx="471924" cy="265457"/>
          </a:xfrm>
          <a:prstGeom prst="rect">
            <a:avLst/>
          </a:prstGeom>
        </p:spPr>
      </p:pic>
      <p:pic>
        <p:nvPicPr>
          <p:cNvPr id="84" name="Obrázek 83">
            <a:extLst>
              <a:ext uri="{FF2B5EF4-FFF2-40B4-BE49-F238E27FC236}">
                <a16:creationId xmlns:a16="http://schemas.microsoft.com/office/drawing/2014/main" id="{019305B9-A258-4BE1-A7CE-E7320F8A81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7942" y="3237919"/>
            <a:ext cx="471924" cy="265457"/>
          </a:xfrm>
          <a:prstGeom prst="rect">
            <a:avLst/>
          </a:prstGeom>
        </p:spPr>
      </p:pic>
      <p:pic>
        <p:nvPicPr>
          <p:cNvPr id="85" name="Obrázek 84">
            <a:extLst>
              <a:ext uri="{FF2B5EF4-FFF2-40B4-BE49-F238E27FC236}">
                <a16:creationId xmlns:a16="http://schemas.microsoft.com/office/drawing/2014/main" id="{FEFBA558-A6FE-4FC8-9E70-94F7EF9932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43686" y="4291645"/>
            <a:ext cx="471924" cy="265457"/>
          </a:xfrm>
          <a:prstGeom prst="rect">
            <a:avLst/>
          </a:prstGeom>
        </p:spPr>
      </p:pic>
      <p:pic>
        <p:nvPicPr>
          <p:cNvPr id="86" name="Obrázek 85">
            <a:extLst>
              <a:ext uri="{FF2B5EF4-FFF2-40B4-BE49-F238E27FC236}">
                <a16:creationId xmlns:a16="http://schemas.microsoft.com/office/drawing/2014/main" id="{D0AE1F7D-5AE0-4764-AA95-AF310B4B9D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81814" y="5296836"/>
            <a:ext cx="471924" cy="265457"/>
          </a:xfrm>
          <a:prstGeom prst="rect">
            <a:avLst/>
          </a:prstGeom>
        </p:spPr>
      </p:pic>
      <p:pic>
        <p:nvPicPr>
          <p:cNvPr id="87" name="Obrázek 86">
            <a:extLst>
              <a:ext uri="{FF2B5EF4-FFF2-40B4-BE49-F238E27FC236}">
                <a16:creationId xmlns:a16="http://schemas.microsoft.com/office/drawing/2014/main" id="{D2870198-3562-4D26-8738-1A5829D8A5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92760">
            <a:off x="7738154" y="3253459"/>
            <a:ext cx="471924" cy="26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0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Příprava před soutěžením a soutěžení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4483873" cy="4877050"/>
          </a:xfrm>
        </p:spPr>
        <p:txBody>
          <a:bodyPr>
            <a:noAutofit/>
          </a:bodyPr>
          <a:lstStyle/>
          <a:p>
            <a:pPr lvl="0"/>
            <a:r>
              <a:rPr lang="cs-CZ" sz="2000" dirty="0"/>
              <a:t>NIPEZ/CPV – normativní číselníky</a:t>
            </a:r>
          </a:p>
          <a:p>
            <a:pPr lvl="0"/>
            <a:r>
              <a:rPr lang="cs-CZ" sz="2000" dirty="0"/>
              <a:t>Požadavky na VZ (Žádanky, Investiční požadavky/plán, Plán nákupu)</a:t>
            </a:r>
          </a:p>
          <a:p>
            <a:pPr lvl="0"/>
            <a:r>
              <a:rPr lang="cs-CZ" sz="2000" dirty="0"/>
              <a:t>Plán VZ</a:t>
            </a:r>
          </a:p>
          <a:p>
            <a:pPr lvl="0"/>
            <a:r>
              <a:rPr lang="cs-CZ" sz="2000" dirty="0"/>
              <a:t>NEN – integrační </a:t>
            </a:r>
            <a:r>
              <a:rPr lang="cs-CZ" sz="2000" dirty="0" err="1"/>
              <a:t>provazba</a:t>
            </a:r>
            <a:r>
              <a:rPr lang="cs-CZ" sz="2000" dirty="0"/>
              <a:t> na externí soutěžení</a:t>
            </a:r>
          </a:p>
          <a:p>
            <a:r>
              <a:rPr lang="cs-CZ" sz="2000" dirty="0"/>
              <a:t>Hodnocení nabídek - interní soutěžení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DA2B6EA-2994-40F0-9485-93DA9269F1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t="8627" r="5928" b="6538"/>
          <a:stretch/>
        </p:blipFill>
        <p:spPr>
          <a:xfrm>
            <a:off x="5303981" y="2496696"/>
            <a:ext cx="6533499" cy="342341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184224D1-FFEC-4CAC-94BC-7DDC8D9B9D18}"/>
              </a:ext>
            </a:extLst>
          </p:cNvPr>
          <p:cNvSpPr/>
          <p:nvPr/>
        </p:nvSpPr>
        <p:spPr>
          <a:xfrm>
            <a:off x="12350240" y="3668358"/>
            <a:ext cx="2667435" cy="1290917"/>
          </a:xfrm>
          <a:prstGeom prst="rect">
            <a:avLst/>
          </a:prstGeom>
          <a:noFill/>
          <a:ln w="444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B0B9C5A-ED56-438D-AAF7-58C24B66EF6D}"/>
              </a:ext>
            </a:extLst>
          </p:cNvPr>
          <p:cNvSpPr/>
          <p:nvPr/>
        </p:nvSpPr>
        <p:spPr>
          <a:xfrm>
            <a:off x="13330980" y="2917487"/>
            <a:ext cx="1686696" cy="1385572"/>
          </a:xfrm>
          <a:prstGeom prst="rect">
            <a:avLst/>
          </a:prstGeom>
          <a:noFill/>
          <a:ln w="444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486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81481E-6 L -0.57709 4.8148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57747 1.1111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Realizace po vysoutěžení VZ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5599082" cy="4877050"/>
          </a:xfrm>
        </p:spPr>
        <p:txBody>
          <a:bodyPr>
            <a:noAutofit/>
          </a:bodyPr>
          <a:lstStyle/>
          <a:p>
            <a:pPr lvl="0"/>
            <a:r>
              <a:rPr lang="cs-CZ" sz="2000" dirty="0" err="1"/>
              <a:t>NIPEZRegistr</a:t>
            </a:r>
            <a:r>
              <a:rPr lang="cs-CZ" sz="2000" dirty="0"/>
              <a:t> VZ – základní evidence VZ k realizaci</a:t>
            </a:r>
          </a:p>
          <a:p>
            <a:pPr lvl="0"/>
            <a:r>
              <a:rPr lang="cs-CZ" sz="2000" dirty="0"/>
              <a:t>Smlouvy VZ (Rámcová, Prováděcí)</a:t>
            </a:r>
          </a:p>
          <a:p>
            <a:pPr lvl="0"/>
            <a:r>
              <a:rPr lang="cs-CZ" sz="2000" dirty="0" err="1"/>
              <a:t>Minitendr</a:t>
            </a:r>
            <a:r>
              <a:rPr lang="cs-CZ" sz="2000" dirty="0"/>
              <a:t> - </a:t>
            </a:r>
            <a:r>
              <a:rPr lang="cs-CZ" sz="2000" dirty="0" err="1"/>
              <a:t>dosoutěžení</a:t>
            </a:r>
            <a:endParaRPr lang="cs-CZ" sz="2000" dirty="0"/>
          </a:p>
          <a:p>
            <a:pPr lvl="0"/>
            <a:r>
              <a:rPr lang="cs-CZ" sz="2000" dirty="0"/>
              <a:t>Objednávka vydaná – objednávání plnění dle </a:t>
            </a:r>
            <a:r>
              <a:rPr lang="cs-CZ" sz="2000" dirty="0" err="1"/>
              <a:t>minitendrů</a:t>
            </a:r>
            <a:endParaRPr lang="cs-CZ" sz="2000" dirty="0"/>
          </a:p>
          <a:p>
            <a:pPr lvl="0"/>
            <a:r>
              <a:rPr lang="cs-CZ" sz="2000" dirty="0"/>
              <a:t>Rozpočet – </a:t>
            </a:r>
            <a:r>
              <a:rPr lang="cs-CZ" sz="2000" dirty="0" err="1"/>
              <a:t>Provazba</a:t>
            </a:r>
            <a:r>
              <a:rPr lang="cs-CZ" sz="2000" dirty="0"/>
              <a:t> na Interní blokace </a:t>
            </a:r>
            <a:br>
              <a:rPr lang="cs-CZ" sz="2000" dirty="0"/>
            </a:br>
            <a:r>
              <a:rPr lang="cs-CZ" sz="2000" dirty="0"/>
              <a:t>a Rezervace rozpočtu. </a:t>
            </a:r>
          </a:p>
          <a:p>
            <a:r>
              <a:rPr lang="cs-CZ" sz="2000" dirty="0"/>
              <a:t>Projekty a etapy – řízení a sledování času, rozsahu a nákladů (OTIFOB - On Time, In Full, On Budget)</a:t>
            </a:r>
          </a:p>
          <a:p>
            <a:pPr lvl="1"/>
            <a:r>
              <a:rPr lang="cs-CZ" sz="1600" dirty="0"/>
              <a:t>Kontroly finanční – Rozpočet (čerpání, kontroly na disponibilitu)</a:t>
            </a:r>
          </a:p>
          <a:p>
            <a:pPr lvl="1"/>
            <a:r>
              <a:rPr lang="cs-CZ" sz="1600" dirty="0"/>
              <a:t>Kontroly časové – SLA, Časový harmonogram, OPČ smluv</a:t>
            </a:r>
          </a:p>
          <a:p>
            <a:pPr lvl="1"/>
            <a:r>
              <a:rPr lang="cs-CZ" sz="1600" dirty="0"/>
              <a:t>Kontroly věcné – Položky smluv a komodity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DA2B6EA-2994-40F0-9485-93DA9269F1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t="8627" r="5928" b="6538"/>
          <a:stretch/>
        </p:blipFill>
        <p:spPr>
          <a:xfrm>
            <a:off x="6351575" y="2013061"/>
            <a:ext cx="5622772" cy="2946214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184224D1-FFEC-4CAC-94BC-7DDC8D9B9D18}"/>
              </a:ext>
            </a:extLst>
          </p:cNvPr>
          <p:cNvSpPr/>
          <p:nvPr/>
        </p:nvSpPr>
        <p:spPr>
          <a:xfrm>
            <a:off x="12371296" y="3033659"/>
            <a:ext cx="3196358" cy="1602887"/>
          </a:xfrm>
          <a:prstGeom prst="rect">
            <a:avLst/>
          </a:prstGeom>
          <a:noFill/>
          <a:ln w="444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13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0.37721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Reporting pro Manažery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164E0759-6E9E-4FA0-871F-AB769ED1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5599082" cy="895369"/>
          </a:xfrm>
        </p:spPr>
        <p:txBody>
          <a:bodyPr>
            <a:noAutofit/>
          </a:bodyPr>
          <a:lstStyle/>
          <a:p>
            <a:r>
              <a:rPr lang="cs-CZ" sz="2000" dirty="0"/>
              <a:t>NIPEZ/Dashboardy pro ELEN+</a:t>
            </a:r>
          </a:p>
          <a:p>
            <a:pPr>
              <a:tabLst>
                <a:tab pos="2959100" algn="l"/>
              </a:tabLst>
            </a:pPr>
            <a:r>
              <a:rPr lang="cs-CZ" sz="2000" dirty="0"/>
              <a:t>Specializované sestavy a reporty</a:t>
            </a: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FD970E7A-34F7-437F-8313-876B3B2485BC}"/>
              </a:ext>
            </a:extLst>
          </p:cNvPr>
          <p:cNvSpPr txBox="1">
            <a:spLocks/>
          </p:cNvSpPr>
          <p:nvPr/>
        </p:nvSpPr>
        <p:spPr>
          <a:xfrm>
            <a:off x="496918" y="2611337"/>
            <a:ext cx="10515600" cy="600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Mobilní aplikace MARION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8CEF82F0-0BFA-4EB0-9621-06C2AA511780}"/>
              </a:ext>
            </a:extLst>
          </p:cNvPr>
          <p:cNvSpPr txBox="1">
            <a:spLocks/>
          </p:cNvSpPr>
          <p:nvPr/>
        </p:nvSpPr>
        <p:spPr>
          <a:xfrm>
            <a:off x="589087" y="3400891"/>
            <a:ext cx="5599082" cy="8953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/>
              <a:t>NIPEZ/Dashboardy pro ELEN+</a:t>
            </a:r>
          </a:p>
          <a:p>
            <a:pPr>
              <a:tabLst>
                <a:tab pos="2959100" algn="l"/>
              </a:tabLst>
            </a:pPr>
            <a:r>
              <a:rPr lang="cs-CZ" sz="2000"/>
              <a:t>Specializované sestavy a reporty</a:t>
            </a:r>
            <a:endParaRPr lang="cs-CZ" sz="2000" dirty="0"/>
          </a:p>
        </p:txBody>
      </p:sp>
      <p:pic>
        <p:nvPicPr>
          <p:cNvPr id="17" name="Picture 4" descr="Marion_obrazovky 1081x132">
            <a:extLst>
              <a:ext uri="{FF2B5EF4-FFF2-40B4-BE49-F238E27FC236}">
                <a16:creationId xmlns:a16="http://schemas.microsoft.com/office/drawing/2014/main" id="{EDC9E03A-DF4E-4DC6-9533-0725FE1A8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197" y="1090063"/>
            <a:ext cx="4284152" cy="488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87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C00000"/>
                </a:solidFill>
                <a:latin typeface="+mn-lt"/>
              </a:rPr>
              <a:t>Integrace VZ na NEN</a:t>
            </a:r>
            <a:endParaRPr lang="cs-CZ" sz="3400" b="1" dirty="0">
              <a:solidFill>
                <a:srgbClr val="C00000"/>
              </a:solidFill>
              <a:latin typeface="+mn-lt"/>
              <a:ea typeface="Inter ExtraBold" panose="02000503000000020004" pitchFamily="2" charset="0"/>
            </a:endParaRP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6FDB22AF-3A59-4835-A3A3-8D8025C10385}"/>
              </a:ext>
            </a:extLst>
          </p:cNvPr>
          <p:cNvCxnSpPr/>
          <p:nvPr/>
        </p:nvCxnSpPr>
        <p:spPr>
          <a:xfrm>
            <a:off x="5342495" y="2764481"/>
            <a:ext cx="522320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DB379DD4-96E8-4D31-8DF0-E35EA6C820D8}"/>
              </a:ext>
            </a:extLst>
          </p:cNvPr>
          <p:cNvCxnSpPr/>
          <p:nvPr/>
        </p:nvCxnSpPr>
        <p:spPr>
          <a:xfrm>
            <a:off x="5342495" y="5209763"/>
            <a:ext cx="522320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D6F60DC4-EE14-4AC6-BA84-3D82949D41E7}"/>
              </a:ext>
            </a:extLst>
          </p:cNvPr>
          <p:cNvCxnSpPr/>
          <p:nvPr/>
        </p:nvCxnSpPr>
        <p:spPr>
          <a:xfrm flipV="1">
            <a:off x="5303912" y="1208378"/>
            <a:ext cx="0" cy="51533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ázek 21">
            <a:extLst>
              <a:ext uri="{FF2B5EF4-FFF2-40B4-BE49-F238E27FC236}">
                <a16:creationId xmlns:a16="http://schemas.microsoft.com/office/drawing/2014/main" id="{B80C5404-A27A-4A10-B8F4-5A3BCE45D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281" y="3353421"/>
            <a:ext cx="2105806" cy="959889"/>
          </a:xfrm>
          <a:prstGeom prst="rect">
            <a:avLst/>
          </a:prstGeom>
        </p:spPr>
      </p:pic>
      <p:sp>
        <p:nvSpPr>
          <p:cNvPr id="23" name="TextovéPole 22">
            <a:extLst>
              <a:ext uri="{FF2B5EF4-FFF2-40B4-BE49-F238E27FC236}">
                <a16:creationId xmlns:a16="http://schemas.microsoft.com/office/drawing/2014/main" id="{5B33C362-8E30-47E9-B822-9272563758FB}"/>
              </a:ext>
            </a:extLst>
          </p:cNvPr>
          <p:cNvSpPr txBox="1"/>
          <p:nvPr/>
        </p:nvSpPr>
        <p:spPr>
          <a:xfrm>
            <a:off x="2755176" y="1208378"/>
            <a:ext cx="2116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ln w="0"/>
              </a:rPr>
              <a:t>Příprava</a:t>
            </a:r>
            <a:endParaRPr lang="cs-CZ" b="1" dirty="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2978307-A6D2-4F69-AA11-5064D6E92D7B}"/>
              </a:ext>
            </a:extLst>
          </p:cNvPr>
          <p:cNvSpPr txBox="1"/>
          <p:nvPr/>
        </p:nvSpPr>
        <p:spPr>
          <a:xfrm>
            <a:off x="7311071" y="1208378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Administrace</a:t>
            </a:r>
            <a:endParaRPr lang="cs-CZ" sz="3200" b="1" dirty="0"/>
          </a:p>
        </p:txBody>
      </p:sp>
      <p:sp>
        <p:nvSpPr>
          <p:cNvPr id="25" name="Šipka doprava 10">
            <a:extLst>
              <a:ext uri="{FF2B5EF4-FFF2-40B4-BE49-F238E27FC236}">
                <a16:creationId xmlns:a16="http://schemas.microsoft.com/office/drawing/2014/main" id="{7EAE6809-3456-4B33-ADDA-B5CF4911FE5C}"/>
              </a:ext>
            </a:extLst>
          </p:cNvPr>
          <p:cNvSpPr/>
          <p:nvPr/>
        </p:nvSpPr>
        <p:spPr>
          <a:xfrm>
            <a:off x="4179421" y="1972414"/>
            <a:ext cx="2376264" cy="41395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Připravené podklady k</a:t>
            </a:r>
            <a:r>
              <a:rPr lang="cs-CZ" sz="1400" dirty="0"/>
              <a:t> </a:t>
            </a:r>
            <a:r>
              <a:rPr lang="cs-CZ" sz="1100" dirty="0"/>
              <a:t>VZ</a:t>
            </a:r>
          </a:p>
        </p:txBody>
      </p:sp>
      <p:sp>
        <p:nvSpPr>
          <p:cNvPr id="26" name="Plaketa 25">
            <a:extLst>
              <a:ext uri="{FF2B5EF4-FFF2-40B4-BE49-F238E27FC236}">
                <a16:creationId xmlns:a16="http://schemas.microsoft.com/office/drawing/2014/main" id="{05D653A9-332E-4ADA-B6B7-1B297F152715}"/>
              </a:ext>
            </a:extLst>
          </p:cNvPr>
          <p:cNvSpPr/>
          <p:nvPr/>
        </p:nvSpPr>
        <p:spPr>
          <a:xfrm flipH="1">
            <a:off x="7075966" y="2008823"/>
            <a:ext cx="1013399" cy="310895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Specifikace</a:t>
            </a:r>
            <a:r>
              <a:rPr lang="cs-CZ" sz="1000" dirty="0"/>
              <a:t> VZ</a:t>
            </a:r>
          </a:p>
        </p:txBody>
      </p:sp>
      <p:sp>
        <p:nvSpPr>
          <p:cNvPr id="27" name="Plaketa 26">
            <a:extLst>
              <a:ext uri="{FF2B5EF4-FFF2-40B4-BE49-F238E27FC236}">
                <a16:creationId xmlns:a16="http://schemas.microsoft.com/office/drawing/2014/main" id="{1D898D04-A6AD-4C30-B4AC-A0FD30F96F09}"/>
              </a:ext>
            </a:extLst>
          </p:cNvPr>
          <p:cNvSpPr/>
          <p:nvPr/>
        </p:nvSpPr>
        <p:spPr>
          <a:xfrm>
            <a:off x="8349920" y="1997294"/>
            <a:ext cx="933720" cy="332348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Vygenerování dokumentace</a:t>
            </a:r>
          </a:p>
        </p:txBody>
      </p:sp>
      <p:sp>
        <p:nvSpPr>
          <p:cNvPr id="28" name="Šipka doprava 18">
            <a:extLst>
              <a:ext uri="{FF2B5EF4-FFF2-40B4-BE49-F238E27FC236}">
                <a16:creationId xmlns:a16="http://schemas.microsoft.com/office/drawing/2014/main" id="{2A6FCD0F-1103-4DA4-B8CC-3540DD251035}"/>
              </a:ext>
            </a:extLst>
          </p:cNvPr>
          <p:cNvSpPr/>
          <p:nvPr/>
        </p:nvSpPr>
        <p:spPr>
          <a:xfrm>
            <a:off x="4245408" y="3502576"/>
            <a:ext cx="2304256" cy="40428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Výsledek schválení</a:t>
            </a:r>
          </a:p>
        </p:txBody>
      </p:sp>
      <p:sp>
        <p:nvSpPr>
          <p:cNvPr id="29" name="Plaketa 28">
            <a:extLst>
              <a:ext uri="{FF2B5EF4-FFF2-40B4-BE49-F238E27FC236}">
                <a16:creationId xmlns:a16="http://schemas.microsoft.com/office/drawing/2014/main" id="{D371108C-2F55-41EC-90FA-4D261C5A4A4F}"/>
              </a:ext>
            </a:extLst>
          </p:cNvPr>
          <p:cNvSpPr/>
          <p:nvPr/>
        </p:nvSpPr>
        <p:spPr>
          <a:xfrm flipH="1">
            <a:off x="2315178" y="4152927"/>
            <a:ext cx="1030746" cy="445895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Realizace schvalovacího procesu</a:t>
            </a:r>
          </a:p>
        </p:txBody>
      </p:sp>
      <p:sp>
        <p:nvSpPr>
          <p:cNvPr id="30" name="Plaketa 29">
            <a:extLst>
              <a:ext uri="{FF2B5EF4-FFF2-40B4-BE49-F238E27FC236}">
                <a16:creationId xmlns:a16="http://schemas.microsoft.com/office/drawing/2014/main" id="{C3244573-5A7D-4A3F-B465-C99DA82BB79B}"/>
              </a:ext>
            </a:extLst>
          </p:cNvPr>
          <p:cNvSpPr/>
          <p:nvPr/>
        </p:nvSpPr>
        <p:spPr>
          <a:xfrm>
            <a:off x="9056301" y="2880083"/>
            <a:ext cx="1058349" cy="351263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 Uveřejnění na profil zadavatele</a:t>
            </a:r>
          </a:p>
        </p:txBody>
      </p:sp>
      <p:sp>
        <p:nvSpPr>
          <p:cNvPr id="31" name="Plaketa 30">
            <a:extLst>
              <a:ext uri="{FF2B5EF4-FFF2-40B4-BE49-F238E27FC236}">
                <a16:creationId xmlns:a16="http://schemas.microsoft.com/office/drawing/2014/main" id="{B1248D63-DB1F-4978-9BA5-09A02CE50BBD}"/>
              </a:ext>
            </a:extLst>
          </p:cNvPr>
          <p:cNvSpPr/>
          <p:nvPr/>
        </p:nvSpPr>
        <p:spPr>
          <a:xfrm>
            <a:off x="9314617" y="3600918"/>
            <a:ext cx="936077" cy="493345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Administrace zadávacího řízení</a:t>
            </a:r>
          </a:p>
        </p:txBody>
      </p:sp>
      <p:sp>
        <p:nvSpPr>
          <p:cNvPr id="32" name="Plaketa 31">
            <a:extLst>
              <a:ext uri="{FF2B5EF4-FFF2-40B4-BE49-F238E27FC236}">
                <a16:creationId xmlns:a16="http://schemas.microsoft.com/office/drawing/2014/main" id="{4C2424D0-71ED-4ADB-8E07-BB322EBFF544}"/>
              </a:ext>
            </a:extLst>
          </p:cNvPr>
          <p:cNvSpPr/>
          <p:nvPr/>
        </p:nvSpPr>
        <p:spPr>
          <a:xfrm>
            <a:off x="2031809" y="2899847"/>
            <a:ext cx="730348" cy="386354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Vytvoření žádosti</a:t>
            </a:r>
          </a:p>
        </p:txBody>
      </p:sp>
      <p:sp>
        <p:nvSpPr>
          <p:cNvPr id="33" name="Plaketa 32">
            <a:extLst>
              <a:ext uri="{FF2B5EF4-FFF2-40B4-BE49-F238E27FC236}">
                <a16:creationId xmlns:a16="http://schemas.microsoft.com/office/drawing/2014/main" id="{03573A6C-5563-4F90-9223-5B9A592F6F57}"/>
              </a:ext>
            </a:extLst>
          </p:cNvPr>
          <p:cNvSpPr/>
          <p:nvPr/>
        </p:nvSpPr>
        <p:spPr>
          <a:xfrm>
            <a:off x="2755177" y="2426408"/>
            <a:ext cx="800859" cy="336527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Schválení žádosti</a:t>
            </a:r>
          </a:p>
        </p:txBody>
      </p:sp>
      <p:sp>
        <p:nvSpPr>
          <p:cNvPr id="34" name="Plaketa 33">
            <a:extLst>
              <a:ext uri="{FF2B5EF4-FFF2-40B4-BE49-F238E27FC236}">
                <a16:creationId xmlns:a16="http://schemas.microsoft.com/office/drawing/2014/main" id="{5897EF10-BB29-4113-85CB-01AF193AF8A0}"/>
              </a:ext>
            </a:extLst>
          </p:cNvPr>
          <p:cNvSpPr/>
          <p:nvPr/>
        </p:nvSpPr>
        <p:spPr>
          <a:xfrm>
            <a:off x="3182224" y="2932195"/>
            <a:ext cx="794463" cy="354006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Vytvoření plánu</a:t>
            </a:r>
          </a:p>
        </p:txBody>
      </p:sp>
      <p:sp>
        <p:nvSpPr>
          <p:cNvPr id="35" name="Plaketa 34">
            <a:extLst>
              <a:ext uri="{FF2B5EF4-FFF2-40B4-BE49-F238E27FC236}">
                <a16:creationId xmlns:a16="http://schemas.microsoft.com/office/drawing/2014/main" id="{CB7F5122-6301-4BB5-B468-D3C3C6849C9E}"/>
              </a:ext>
            </a:extLst>
          </p:cNvPr>
          <p:cNvSpPr/>
          <p:nvPr/>
        </p:nvSpPr>
        <p:spPr>
          <a:xfrm>
            <a:off x="3221950" y="1981317"/>
            <a:ext cx="824160" cy="287048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Evidence VZ</a:t>
            </a:r>
          </a:p>
        </p:txBody>
      </p:sp>
      <p:sp>
        <p:nvSpPr>
          <p:cNvPr id="36" name="Plaketa 35">
            <a:extLst>
              <a:ext uri="{FF2B5EF4-FFF2-40B4-BE49-F238E27FC236}">
                <a16:creationId xmlns:a16="http://schemas.microsoft.com/office/drawing/2014/main" id="{D77CE094-FE81-4D45-BADE-C26EA2ACF65A}"/>
              </a:ext>
            </a:extLst>
          </p:cNvPr>
          <p:cNvSpPr/>
          <p:nvPr/>
        </p:nvSpPr>
        <p:spPr>
          <a:xfrm>
            <a:off x="2923460" y="4747715"/>
            <a:ext cx="1000270" cy="377891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Aktualizace dat VZ</a:t>
            </a:r>
          </a:p>
        </p:txBody>
      </p:sp>
      <p:sp>
        <p:nvSpPr>
          <p:cNvPr id="37" name="Plaketa 36">
            <a:extLst>
              <a:ext uri="{FF2B5EF4-FFF2-40B4-BE49-F238E27FC236}">
                <a16:creationId xmlns:a16="http://schemas.microsoft.com/office/drawing/2014/main" id="{AA11D852-0C9A-4427-87A0-92C686529C7F}"/>
              </a:ext>
            </a:extLst>
          </p:cNvPr>
          <p:cNvSpPr/>
          <p:nvPr/>
        </p:nvSpPr>
        <p:spPr>
          <a:xfrm>
            <a:off x="1663816" y="4738559"/>
            <a:ext cx="991166" cy="377891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Aktualizace dat smlouvy</a:t>
            </a:r>
          </a:p>
        </p:txBody>
      </p:sp>
      <p:sp>
        <p:nvSpPr>
          <p:cNvPr id="38" name="Plaketa 37">
            <a:extLst>
              <a:ext uri="{FF2B5EF4-FFF2-40B4-BE49-F238E27FC236}">
                <a16:creationId xmlns:a16="http://schemas.microsoft.com/office/drawing/2014/main" id="{E1E0F71D-99E1-42E6-95D7-7DE4C767832E}"/>
              </a:ext>
            </a:extLst>
          </p:cNvPr>
          <p:cNvSpPr/>
          <p:nvPr/>
        </p:nvSpPr>
        <p:spPr>
          <a:xfrm>
            <a:off x="1772380" y="2047477"/>
            <a:ext cx="691540" cy="364031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  <a:prstDash val="lgDash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Evidence smluv</a:t>
            </a:r>
          </a:p>
        </p:txBody>
      </p:sp>
      <p:sp>
        <p:nvSpPr>
          <p:cNvPr id="39" name="Plaketa 38">
            <a:extLst>
              <a:ext uri="{FF2B5EF4-FFF2-40B4-BE49-F238E27FC236}">
                <a16:creationId xmlns:a16="http://schemas.microsoft.com/office/drawing/2014/main" id="{A299A0F0-C4C8-4982-BAC7-A8681D2E99CF}"/>
              </a:ext>
            </a:extLst>
          </p:cNvPr>
          <p:cNvSpPr/>
          <p:nvPr/>
        </p:nvSpPr>
        <p:spPr>
          <a:xfrm>
            <a:off x="7885798" y="4433510"/>
            <a:ext cx="1064447" cy="368636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Komunikace s dodavatelem</a:t>
            </a:r>
          </a:p>
        </p:txBody>
      </p:sp>
      <p:sp>
        <p:nvSpPr>
          <p:cNvPr id="40" name="Plaketa 39">
            <a:extLst>
              <a:ext uri="{FF2B5EF4-FFF2-40B4-BE49-F238E27FC236}">
                <a16:creationId xmlns:a16="http://schemas.microsoft.com/office/drawing/2014/main" id="{7DE155EC-BFA6-4FAA-8256-E2483D5B73C8}"/>
              </a:ext>
            </a:extLst>
          </p:cNvPr>
          <p:cNvSpPr/>
          <p:nvPr/>
        </p:nvSpPr>
        <p:spPr>
          <a:xfrm>
            <a:off x="7306080" y="5327985"/>
            <a:ext cx="909246" cy="368132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Uveřejnění výsledku VZ</a:t>
            </a:r>
          </a:p>
        </p:txBody>
      </p:sp>
      <p:sp>
        <p:nvSpPr>
          <p:cNvPr id="41" name="Šipka doleva 33">
            <a:extLst>
              <a:ext uri="{FF2B5EF4-FFF2-40B4-BE49-F238E27FC236}">
                <a16:creationId xmlns:a16="http://schemas.microsoft.com/office/drawing/2014/main" id="{2346F63D-D7CF-47C2-914B-34F2474580A6}"/>
              </a:ext>
            </a:extLst>
          </p:cNvPr>
          <p:cNvSpPr/>
          <p:nvPr/>
        </p:nvSpPr>
        <p:spPr>
          <a:xfrm>
            <a:off x="4125573" y="2891131"/>
            <a:ext cx="2376264" cy="43200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Přenos dat o VZ pro schválení</a:t>
            </a:r>
          </a:p>
        </p:txBody>
      </p:sp>
      <p:sp>
        <p:nvSpPr>
          <p:cNvPr id="42" name="Plaketa 41">
            <a:extLst>
              <a:ext uri="{FF2B5EF4-FFF2-40B4-BE49-F238E27FC236}">
                <a16:creationId xmlns:a16="http://schemas.microsoft.com/office/drawing/2014/main" id="{BF10D664-C072-4C66-8903-25AEB6C30630}"/>
              </a:ext>
            </a:extLst>
          </p:cNvPr>
          <p:cNvSpPr/>
          <p:nvPr/>
        </p:nvSpPr>
        <p:spPr>
          <a:xfrm>
            <a:off x="9268540" y="4433511"/>
            <a:ext cx="790074" cy="354035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Metodická nápověda</a:t>
            </a:r>
          </a:p>
        </p:txBody>
      </p:sp>
      <p:sp>
        <p:nvSpPr>
          <p:cNvPr id="43" name="Plaketa 42">
            <a:extLst>
              <a:ext uri="{FF2B5EF4-FFF2-40B4-BE49-F238E27FC236}">
                <a16:creationId xmlns:a16="http://schemas.microsoft.com/office/drawing/2014/main" id="{98CA6330-1537-477D-92E2-9448A2A1DCE5}"/>
              </a:ext>
            </a:extLst>
          </p:cNvPr>
          <p:cNvSpPr/>
          <p:nvPr/>
        </p:nvSpPr>
        <p:spPr>
          <a:xfrm>
            <a:off x="7934088" y="2886191"/>
            <a:ext cx="963323" cy="329918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 Uveřejnění VZ ve VVZ</a:t>
            </a:r>
          </a:p>
        </p:txBody>
      </p:sp>
      <p:sp>
        <p:nvSpPr>
          <p:cNvPr id="44" name="Plaketa 43">
            <a:extLst>
              <a:ext uri="{FF2B5EF4-FFF2-40B4-BE49-F238E27FC236}">
                <a16:creationId xmlns:a16="http://schemas.microsoft.com/office/drawing/2014/main" id="{684EC018-AE53-4221-BA03-9E763ACECBF2}"/>
              </a:ext>
            </a:extLst>
          </p:cNvPr>
          <p:cNvSpPr/>
          <p:nvPr/>
        </p:nvSpPr>
        <p:spPr>
          <a:xfrm>
            <a:off x="2316305" y="5305932"/>
            <a:ext cx="949594" cy="412166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Aktualizace dat plnění</a:t>
            </a:r>
          </a:p>
        </p:txBody>
      </p:sp>
      <p:sp>
        <p:nvSpPr>
          <p:cNvPr id="45" name="Plaketa 44">
            <a:extLst>
              <a:ext uri="{FF2B5EF4-FFF2-40B4-BE49-F238E27FC236}">
                <a16:creationId xmlns:a16="http://schemas.microsoft.com/office/drawing/2014/main" id="{7F301330-7A1B-446F-9FA7-A134083DB4F6}"/>
              </a:ext>
            </a:extLst>
          </p:cNvPr>
          <p:cNvSpPr/>
          <p:nvPr/>
        </p:nvSpPr>
        <p:spPr>
          <a:xfrm>
            <a:off x="8656098" y="5334609"/>
            <a:ext cx="936077" cy="467851"/>
          </a:xfrm>
          <a:prstGeom prst="plaque">
            <a:avLst/>
          </a:prstGeom>
          <a:solidFill>
            <a:srgbClr val="FFD1D1"/>
          </a:solidFill>
          <a:ln>
            <a:solidFill>
              <a:srgbClr val="FF9999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900" dirty="0"/>
              <a:t>Evidence  a uveřejnění plnění</a:t>
            </a:r>
          </a:p>
        </p:txBody>
      </p:sp>
      <p:cxnSp>
        <p:nvCxnSpPr>
          <p:cNvPr id="46" name="Přímá spojnice 45">
            <a:extLst>
              <a:ext uri="{FF2B5EF4-FFF2-40B4-BE49-F238E27FC236}">
                <a16:creationId xmlns:a16="http://schemas.microsoft.com/office/drawing/2014/main" id="{874B69B9-37FB-4E11-A512-C0C77EA6D78C}"/>
              </a:ext>
            </a:extLst>
          </p:cNvPr>
          <p:cNvCxnSpPr/>
          <p:nvPr/>
        </p:nvCxnSpPr>
        <p:spPr>
          <a:xfrm>
            <a:off x="1631505" y="1695640"/>
            <a:ext cx="8895613" cy="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nice 44">
            <a:extLst>
              <a:ext uri="{FF2B5EF4-FFF2-40B4-BE49-F238E27FC236}">
                <a16:creationId xmlns:a16="http://schemas.microsoft.com/office/drawing/2014/main" id="{99E7391A-A6DF-48D1-8CB0-4E740BC52DD5}"/>
              </a:ext>
            </a:extLst>
          </p:cNvPr>
          <p:cNvCxnSpPr/>
          <p:nvPr/>
        </p:nvCxnSpPr>
        <p:spPr>
          <a:xfrm flipV="1">
            <a:off x="1631505" y="1828379"/>
            <a:ext cx="1632915" cy="1006299"/>
          </a:xfrm>
          <a:prstGeom prst="curvedConnector3">
            <a:avLst>
              <a:gd name="adj1" fmla="val 60500"/>
            </a:avLst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nice 47">
            <a:extLst>
              <a:ext uri="{FF2B5EF4-FFF2-40B4-BE49-F238E27FC236}">
                <a16:creationId xmlns:a16="http://schemas.microsoft.com/office/drawing/2014/main" id="{B8F52B09-355A-46E1-B527-7E8407A53CAB}"/>
              </a:ext>
            </a:extLst>
          </p:cNvPr>
          <p:cNvCxnSpPr/>
          <p:nvPr/>
        </p:nvCxnSpPr>
        <p:spPr>
          <a:xfrm>
            <a:off x="5367554" y="6177833"/>
            <a:ext cx="522320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18D2E7B3-D3CE-4AC8-92B1-98CC4C7E8952}"/>
              </a:ext>
            </a:extLst>
          </p:cNvPr>
          <p:cNvSpPr txBox="1"/>
          <p:nvPr/>
        </p:nvSpPr>
        <p:spPr>
          <a:xfrm>
            <a:off x="9417206" y="2467157"/>
            <a:ext cx="121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specifikace</a:t>
            </a: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94856506-70BF-4E6C-94AE-D83A93576530}"/>
              </a:ext>
            </a:extLst>
          </p:cNvPr>
          <p:cNvSpPr txBox="1"/>
          <p:nvPr/>
        </p:nvSpPr>
        <p:spPr>
          <a:xfrm>
            <a:off x="9080695" y="4919689"/>
            <a:ext cx="166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zadávací řízení</a:t>
            </a:r>
          </a:p>
        </p:txBody>
      </p: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8567D6AE-7226-4C5E-B814-C9EBBA71B325}"/>
              </a:ext>
            </a:extLst>
          </p:cNvPr>
          <p:cNvSpPr txBox="1"/>
          <p:nvPr/>
        </p:nvSpPr>
        <p:spPr>
          <a:xfrm>
            <a:off x="9124136" y="5873154"/>
            <a:ext cx="2093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výsledek ZŘ</a:t>
            </a:r>
          </a:p>
        </p:txBody>
      </p:sp>
      <p:sp>
        <p:nvSpPr>
          <p:cNvPr id="52" name="Šipka: obousměrná vodorovná 51">
            <a:extLst>
              <a:ext uri="{FF2B5EF4-FFF2-40B4-BE49-F238E27FC236}">
                <a16:creationId xmlns:a16="http://schemas.microsoft.com/office/drawing/2014/main" id="{FDE01074-0C77-401C-B0B1-61AC32D4A515}"/>
              </a:ext>
            </a:extLst>
          </p:cNvPr>
          <p:cNvSpPr/>
          <p:nvPr/>
        </p:nvSpPr>
        <p:spPr>
          <a:xfrm>
            <a:off x="4208063" y="5007623"/>
            <a:ext cx="2293775" cy="40428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Přenos dat o VZ</a:t>
            </a:r>
          </a:p>
        </p:txBody>
      </p:sp>
      <p:pic>
        <p:nvPicPr>
          <p:cNvPr id="53" name="Picture 2" descr="FaMa+ Software správa a řešení majetku">
            <a:extLst>
              <a:ext uri="{FF2B5EF4-FFF2-40B4-BE49-F238E27FC236}">
                <a16:creationId xmlns:a16="http://schemas.microsoft.com/office/drawing/2014/main" id="{3C0ADA5A-7FA0-4867-A51C-E6CCDCD3E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233" y="3440894"/>
            <a:ext cx="2361453" cy="69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09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9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1906586-7410-468C-B622-71B4ED7E0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20" y="1"/>
            <a:ext cx="1219200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Inter ExtraBold" panose="02000503000000020004" pitchFamily="2" charset="0"/>
              </a:rPr>
              <a:t>Děkuji za pozornost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26E9D098-76A6-4B64-90EC-B215E1D65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338" y="4516270"/>
            <a:ext cx="5434262" cy="2259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1" dirty="0"/>
              <a:t>Mgr. Dalibor Koutný</a:t>
            </a:r>
          </a:p>
          <a:p>
            <a:pPr marL="0" indent="0">
              <a:buNone/>
            </a:pPr>
            <a:r>
              <a:rPr lang="cs-CZ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Vedoucí oddělení Oběh dokladů</a:t>
            </a:r>
            <a:endParaRPr lang="cs-CZ" sz="1800" dirty="0"/>
          </a:p>
          <a:p>
            <a:pPr marL="0" indent="0">
              <a:lnSpc>
                <a:spcPct val="200000"/>
              </a:lnSpc>
              <a:buNone/>
              <a:tabLst>
                <a:tab pos="4486275" algn="l"/>
              </a:tabLst>
            </a:pPr>
            <a:r>
              <a:rPr lang="cs-CZ" sz="1800" b="1" dirty="0">
                <a:ea typeface="Inter" panose="02000503000000020004" pitchFamily="2" charset="0"/>
              </a:rPr>
              <a:t>E-mail: </a:t>
            </a:r>
            <a:r>
              <a:rPr lang="cs-CZ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Dalibor</a:t>
            </a:r>
            <a:r>
              <a:rPr lang="en-US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sz="1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Koutny</a:t>
            </a:r>
            <a:r>
              <a:rPr lang="en-US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@tescosw.cz</a:t>
            </a:r>
            <a:endParaRPr lang="cs-CZ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DB0EDE54-F6E5-46CD-A34B-ACF76EF0A951}"/>
              </a:ext>
            </a:extLst>
          </p:cNvPr>
          <p:cNvSpPr txBox="1">
            <a:spLocks/>
          </p:cNvSpPr>
          <p:nvPr/>
        </p:nvSpPr>
        <p:spPr>
          <a:xfrm>
            <a:off x="5565913" y="4572499"/>
            <a:ext cx="5691438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12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6" name="Grafický objekt 15" descr="Obálka se souvislou výplní">
            <a:extLst>
              <a:ext uri="{FF2B5EF4-FFF2-40B4-BE49-F238E27FC236}">
                <a16:creationId xmlns:a16="http://schemas.microsoft.com/office/drawing/2014/main" id="{B1F13358-AFF5-49B4-8939-6E3E16768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4649" y="5549522"/>
            <a:ext cx="244126" cy="244126"/>
          </a:xfrm>
          <a:prstGeom prst="rect">
            <a:avLst/>
          </a:prstGeom>
        </p:spPr>
      </p:pic>
      <p:pic>
        <p:nvPicPr>
          <p:cNvPr id="20" name="Grafický objekt 19" descr="Uživatel se souvislou výplní">
            <a:extLst>
              <a:ext uri="{FF2B5EF4-FFF2-40B4-BE49-F238E27FC236}">
                <a16:creationId xmlns:a16="http://schemas.microsoft.com/office/drawing/2014/main" id="{255DF003-F4AE-4F41-A2C5-3C74E96AF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4649" y="4553132"/>
            <a:ext cx="261990" cy="26199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422</Words>
  <Application>Microsoft Office PowerPoint</Application>
  <PresentationFormat>Širokoúhlá obrazovka</PresentationFormat>
  <Paragraphs>118</Paragraphs>
  <Slides>7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Inter</vt:lpstr>
      <vt:lpstr>Motiv Office</vt:lpstr>
      <vt:lpstr>Prezentace aplikace PowerPoint</vt:lpstr>
      <vt:lpstr>Koncepce řešení ELEN+</vt:lpstr>
      <vt:lpstr>Příprava před soutěžením a soutěžení</vt:lpstr>
      <vt:lpstr>Realizace po vysoutěžení VZ</vt:lpstr>
      <vt:lpstr>Reporting pro Manažery</vt:lpstr>
      <vt:lpstr>Integrace VZ na NEN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Lounová Gabriela</cp:lastModifiedBy>
  <cp:revision>142</cp:revision>
  <dcterms:created xsi:type="dcterms:W3CDTF">2024-05-20T11:25:01Z</dcterms:created>
  <dcterms:modified xsi:type="dcterms:W3CDTF">2024-05-28T08:13:42Z</dcterms:modified>
</cp:coreProperties>
</file>