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 err="1">
                <a:solidFill>
                  <a:srgbClr val="C00000"/>
                </a:solidFill>
                <a:ea typeface="Inter ExtraBold" panose="02000503000000020004" pitchFamily="2" charset="0"/>
              </a:rPr>
              <a:t>FaMa</a:t>
            </a:r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+ FA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Finanční a účetní agenda</a:t>
            </a:r>
          </a:p>
        </p:txBody>
      </p:sp>
    </p:spTree>
    <p:extLst>
      <p:ext uri="{BB962C8B-B14F-4D97-AF65-F5344CB8AC3E}">
        <p14:creationId xmlns:p14="http://schemas.microsoft.com/office/powerpoint/2010/main" val="178996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 err="1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FaMa</a:t>
            </a:r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+ FA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255191" cy="4087495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803275" algn="l"/>
              </a:tabLst>
            </a:pPr>
            <a:r>
              <a:rPr lang="cs-CZ" sz="2000" dirty="0"/>
              <a:t>Informační systém pro řízení finančních a účetních agend</a:t>
            </a:r>
          </a:p>
          <a:p>
            <a:pPr marL="0" indent="0">
              <a:buNone/>
              <a:tabLst>
                <a:tab pos="803275" algn="l"/>
              </a:tabLst>
            </a:pPr>
            <a:endParaRPr lang="cs-CZ" sz="2000" dirty="0">
              <a:ea typeface="Inter SemiBold" panose="02000503000000020004" pitchFamily="2" charset="0"/>
            </a:endParaRPr>
          </a:p>
          <a:p>
            <a:pPr marL="0" indent="0">
              <a:buNone/>
              <a:tabLst>
                <a:tab pos="803275" algn="l"/>
              </a:tabLst>
            </a:pPr>
            <a:r>
              <a:rPr lang="cs-CZ" sz="2000" b="1" dirty="0">
                <a:ea typeface="Inter SemiBold" panose="02000503000000020004" pitchFamily="2" charset="0"/>
              </a:rPr>
              <a:t>Hlavní moduly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Účetnictví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Daně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Pohledávky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Závazky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Bankovní úhrady</a:t>
            </a:r>
          </a:p>
          <a:p>
            <a:pPr marL="228600" lvl="1">
              <a:spcBef>
                <a:spcPts val="1000"/>
              </a:spcBef>
              <a:tabLst>
                <a:tab pos="803275" algn="l"/>
              </a:tabLst>
            </a:pPr>
            <a:r>
              <a:rPr lang="cs-CZ" sz="2000" dirty="0"/>
              <a:t>Pokladny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5E6D157-9BBA-4F24-964F-A981C92F4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418" y="2035115"/>
            <a:ext cx="7067664" cy="39248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5488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Účetnictví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646582" cy="4087495"/>
          </a:xfrm>
        </p:spPr>
        <p:txBody>
          <a:bodyPr>
            <a:norm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Podpora vedení účetnictví více firem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Automatizace účtování dokladů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Detailní sledování dokladů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Dle nákladových středisek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Dle organizačních útvarů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Dle dimenzí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Přehledné reporty pro ekonomický controlling a manažerské rozhodování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Interaktivní reporty s </a:t>
            </a:r>
            <a:r>
              <a:rPr lang="cs-CZ" sz="2000" dirty="0" err="1"/>
              <a:t>drill-down</a:t>
            </a:r>
            <a:r>
              <a:rPr lang="cs-CZ" sz="2000" dirty="0"/>
              <a:t> funkcí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DB780D0-6624-4872-A698-3B0B2D6BA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137" y="1244254"/>
            <a:ext cx="6978735" cy="38967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213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Daně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6754782" cy="46345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  <a:tabLst>
                <a:tab pos="803275" algn="l"/>
              </a:tabLst>
            </a:pPr>
            <a:r>
              <a:rPr lang="cs-CZ" sz="2000" b="1" dirty="0"/>
              <a:t>Daň z příjmů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Podpora zjišťování základu daně z příjmů z podnikání a jiné samostatné výdělečné činnosti</a:t>
            </a:r>
          </a:p>
          <a:p>
            <a:pPr marL="0" indent="0">
              <a:lnSpc>
                <a:spcPct val="100000"/>
              </a:lnSpc>
              <a:buNone/>
              <a:tabLst>
                <a:tab pos="803275" algn="l"/>
              </a:tabLst>
            </a:pPr>
            <a:br>
              <a:rPr lang="cs-CZ" sz="2000" dirty="0"/>
            </a:br>
            <a:r>
              <a:rPr lang="cs-CZ" sz="2000" b="1" dirty="0"/>
              <a:t>Daň z přidané hodnoty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Automatická tvorba daňových položek při účtování dokladu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Umožnění evidence DPH dle dimenzí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Křížové kontroly DPH v návaznosti na účetnictví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Automatizace zpracování daňových výkazů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Evidence a podpora elektronického podání daňových výkazů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Doklad o Přeúčtování DPH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67C77A1-5D5A-4D69-B0BF-4A1EBC80C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5718" y="1324065"/>
            <a:ext cx="8494682" cy="478912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184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-0.98073 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Pohledávky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544982" cy="46345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Podpora vedení knihy pohledávek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Vystavení různých druhů dokladů včetně jejich tiskových výstupů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Automatizace pro navazující doklady</a:t>
            </a:r>
          </a:p>
          <a:p>
            <a:pPr lvl="1"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Opravné daňové doklady</a:t>
            </a:r>
          </a:p>
          <a:p>
            <a:pPr lvl="1"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Zálohové a vyúčtovací doklady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Evidence úhrad s vazbou na pohledávku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Pohledávky po splatnosti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Saldo odběratele dle účtu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DD686E7-D849-4FD4-804E-7A58C8D87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861" y="1488062"/>
            <a:ext cx="6713619" cy="37443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344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Závazky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049682" cy="46345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Podpora vedení knihy závazků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Proces schvalování dokladů s možností zápisu do řídící kontroly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Věcná likvidace faktur dle dimenzí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Evidence úhrad s vazbou na závazky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Závazky po splatnosti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Saldo dodavatele dle účtu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7EF0F62-AB08-41C7-9AE0-B3CEF50FA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288" y="1324064"/>
            <a:ext cx="7124192" cy="400993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1396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Bankovní úhrady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C0F04A1C-9318-4B24-9C7C-450DD873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049682" cy="46345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Evidence bankovních účtů v CZK</a:t>
            </a:r>
            <a:br>
              <a:rPr lang="cs-CZ" sz="2000" dirty="0"/>
            </a:br>
            <a:r>
              <a:rPr lang="cs-CZ" sz="2000" dirty="0"/>
              <a:t>i cizí měně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Import bankovních úhrad</a:t>
            </a:r>
            <a:br>
              <a:rPr lang="cs-CZ" sz="2000" dirty="0"/>
            </a:br>
            <a:r>
              <a:rPr lang="cs-CZ" sz="2000" dirty="0"/>
              <a:t>v různých formátech do platební brány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Generování bankovních výpisů dle dat z platební brány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Kontrola návaznosti bankovních výpisů</a:t>
            </a:r>
          </a:p>
          <a:p>
            <a:pPr>
              <a:lnSpc>
                <a:spcPct val="100000"/>
              </a:lnSpc>
              <a:tabLst>
                <a:tab pos="803275" algn="l"/>
              </a:tabLst>
            </a:pPr>
            <a:r>
              <a:rPr lang="cs-CZ" sz="2000" dirty="0"/>
              <a:t>Podpora tvorby příkazů k úhradám a jejich odeslání do platební brány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C66BF6E-7D90-41C4-BBA0-5B87DC0D6F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57" t="237" r="13892" b="18747"/>
          <a:stretch/>
        </p:blipFill>
        <p:spPr>
          <a:xfrm>
            <a:off x="4846376" y="1211019"/>
            <a:ext cx="6991104" cy="43725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2492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5C7CDE8-5988-4EDA-B20B-59609FC5F3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24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147EBB49-2367-42A0-8B01-1BB490E5BDA1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400" b="1" dirty="0">
                <a:ea typeface="Inter" panose="02000503000000020004" pitchFamily="2" charset="0"/>
              </a:rPr>
              <a:t>Mgr. Marek Fekiač</a:t>
            </a:r>
            <a:br>
              <a:rPr lang="cs-CZ" sz="2400" b="1" dirty="0">
                <a:ea typeface="Inter" panose="02000503000000020004" pitchFamily="2" charset="0"/>
              </a:rPr>
            </a:br>
            <a:r>
              <a:rPr lang="cs-CZ" sz="2000" dirty="0">
                <a:ea typeface="Inter" panose="02000503000000020004" pitchFamily="2" charset="0"/>
              </a:rPr>
              <a:t>Ředitel úseku </a:t>
            </a:r>
            <a:r>
              <a:rPr lang="cs-CZ" sz="2000" dirty="0" err="1">
                <a:ea typeface="Inter" panose="02000503000000020004" pitchFamily="2" charset="0"/>
              </a:rPr>
              <a:t>Technicko</a:t>
            </a:r>
            <a:r>
              <a:rPr lang="cs-CZ" sz="2000" dirty="0">
                <a:ea typeface="Inter" panose="02000503000000020004" pitchFamily="2" charset="0"/>
              </a:rPr>
              <a:t> – provozní systémy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" panose="02000503000000020004" pitchFamily="2" charset="0"/>
              </a:rPr>
              <a:t>E-mail: marek.fekiac@tescosw.cz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dirty="0">
                <a:ea typeface="Inter" panose="02000503000000020004" pitchFamily="2" charset="0"/>
              </a:rPr>
              <a:t>Tel.: +420 724 444 389</a:t>
            </a:r>
          </a:p>
        </p:txBody>
      </p:sp>
      <p:pic>
        <p:nvPicPr>
          <p:cNvPr id="11" name="Grafický objekt 10" descr="Obálka se souvislou výplní">
            <a:extLst>
              <a:ext uri="{FF2B5EF4-FFF2-40B4-BE49-F238E27FC236}">
                <a16:creationId xmlns:a16="http://schemas.microsoft.com/office/drawing/2014/main" id="{A9316581-35BB-4C51-BC1C-FB1F0BDD7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15" name="Grafický objekt 14" descr="Uživatel se souvislou výplní">
            <a:extLst>
              <a:ext uri="{FF2B5EF4-FFF2-40B4-BE49-F238E27FC236}">
                <a16:creationId xmlns:a16="http://schemas.microsoft.com/office/drawing/2014/main" id="{DD04206A-3755-4C39-B3AA-F14D1709E4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pic>
        <p:nvPicPr>
          <p:cNvPr id="17" name="Grafický objekt 16" descr="Sluchátko se souvislou výplní">
            <a:extLst>
              <a:ext uri="{FF2B5EF4-FFF2-40B4-BE49-F238E27FC236}">
                <a16:creationId xmlns:a16="http://schemas.microsoft.com/office/drawing/2014/main" id="{F00BB835-C867-4B33-A0C8-6F5AD7AE9B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5CF9560E-F741-46C0-9D8C-CBAD14235B29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00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344</Words>
  <Application>Microsoft Office PowerPoint</Application>
  <PresentationFormat>Širokoúhlá obrazovka</PresentationFormat>
  <Paragraphs>73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Inter</vt:lpstr>
      <vt:lpstr>Motiv Office</vt:lpstr>
      <vt:lpstr>Prezentace aplikace PowerPoint</vt:lpstr>
      <vt:lpstr>FaMa+ FA</vt:lpstr>
      <vt:lpstr>Účetnictví</vt:lpstr>
      <vt:lpstr>Daně</vt:lpstr>
      <vt:lpstr>Pohledávky</vt:lpstr>
      <vt:lpstr>Závazky</vt:lpstr>
      <vt:lpstr>Bankovní úhrady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2024-05-28T08:04:48Z</dcterms:modified>
</cp:coreProperties>
</file>