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microsoft.com/office/2007/relationships/hdphoto" Target="../media/hdphoto3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3429000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Kybernetická bezpečnost a pasporty </a:t>
            </a:r>
            <a:r>
              <a:rPr lang="cs-CZ" sz="4400" b="1" dirty="0" err="1">
                <a:solidFill>
                  <a:srgbClr val="C00000"/>
                </a:solidFill>
                <a:ea typeface="Inter ExtraBold" panose="02000503000000020004" pitchFamily="2" charset="0"/>
              </a:rPr>
              <a:t>FaMa</a:t>
            </a:r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+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4B7BABF-3F69-481E-AC8D-2B22A2F09C1F}"/>
              </a:ext>
            </a:extLst>
          </p:cNvPr>
          <p:cNvSpPr txBox="1"/>
          <p:nvPr/>
        </p:nvSpPr>
        <p:spPr>
          <a:xfrm>
            <a:off x="802640" y="4490039"/>
            <a:ext cx="7876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Nástroje pro řízení rizik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Vizualizace mapy aktiv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Generování &amp; správa bezpečnostní dokumentace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Možnosti integrace</a:t>
            </a:r>
          </a:p>
        </p:txBody>
      </p:sp>
    </p:spTree>
    <p:extLst>
      <p:ext uri="{BB962C8B-B14F-4D97-AF65-F5344CB8AC3E}">
        <p14:creationId xmlns:p14="http://schemas.microsoft.com/office/powerpoint/2010/main" val="119435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Kybernetická bezpečnost &amp; TESCO SW a.s.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459382" cy="4785650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803275" algn="l"/>
              </a:tabLst>
            </a:pPr>
            <a:r>
              <a:rPr lang="cs-CZ" sz="2000" b="1" dirty="0"/>
              <a:t>Reference</a:t>
            </a:r>
          </a:p>
          <a:p>
            <a:pPr>
              <a:tabLst>
                <a:tab pos="803275" algn="l"/>
              </a:tabLst>
            </a:pPr>
            <a:r>
              <a:rPr lang="cs-CZ" sz="2000" b="1" dirty="0">
                <a:solidFill>
                  <a:srgbClr val="C00000"/>
                </a:solidFill>
              </a:rPr>
              <a:t>Vývoj a provoz KII</a:t>
            </a:r>
            <a:br>
              <a:rPr lang="cs-CZ" sz="2000" dirty="0"/>
            </a:br>
            <a:r>
              <a:rPr lang="cs-CZ" sz="2000" dirty="0"/>
              <a:t>MS2021+ (MS2014+), NEN, IS ORG, IS CRAB</a:t>
            </a:r>
          </a:p>
          <a:p>
            <a:pPr>
              <a:tabLst>
                <a:tab pos="803275" algn="l"/>
              </a:tabLst>
            </a:pPr>
            <a:r>
              <a:rPr lang="cs-CZ" sz="2000" b="1" dirty="0">
                <a:solidFill>
                  <a:srgbClr val="C00000"/>
                </a:solidFill>
              </a:rPr>
              <a:t>Bezpečnostní monitoring &amp; dohled</a:t>
            </a:r>
            <a:br>
              <a:rPr lang="cs-CZ" sz="2000" dirty="0"/>
            </a:br>
            <a:r>
              <a:rPr lang="cs-CZ" sz="2000" dirty="0"/>
              <a:t>MMR, CRR, UOOU</a:t>
            </a:r>
          </a:p>
          <a:p>
            <a:pPr marL="0" indent="0">
              <a:buNone/>
              <a:tabLst>
                <a:tab pos="803275" algn="l"/>
              </a:tabLst>
            </a:pPr>
            <a:endParaRPr lang="cs-CZ" sz="400" dirty="0"/>
          </a:p>
          <a:p>
            <a:pPr marL="0" indent="0">
              <a:buNone/>
              <a:tabLst>
                <a:tab pos="803275" algn="l"/>
              </a:tabLst>
            </a:pPr>
            <a:r>
              <a:rPr lang="cs-CZ" sz="2000" b="1" dirty="0"/>
              <a:t>Know-how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Specializované </a:t>
            </a:r>
            <a:r>
              <a:rPr lang="cs-CZ" sz="2000" b="1" dirty="0">
                <a:solidFill>
                  <a:srgbClr val="C00000"/>
                </a:solidFill>
              </a:rPr>
              <a:t>odd. kybernetické bezpečnosti</a:t>
            </a:r>
          </a:p>
          <a:p>
            <a:pPr>
              <a:tabLst>
                <a:tab pos="803275" algn="l"/>
              </a:tabLst>
            </a:pPr>
            <a:r>
              <a:rPr lang="cs-CZ" sz="2000" b="1" dirty="0">
                <a:solidFill>
                  <a:srgbClr val="C00000"/>
                </a:solidFill>
              </a:rPr>
              <a:t>Certifikace</a:t>
            </a:r>
            <a:r>
              <a:rPr lang="cs-CZ" sz="2000" dirty="0"/>
              <a:t> (nejen) dle </a:t>
            </a:r>
            <a:r>
              <a:rPr lang="cs-CZ" sz="2000" dirty="0" err="1"/>
              <a:t>VoKB</a:t>
            </a:r>
            <a:r>
              <a:rPr lang="cs-CZ" sz="2000" dirty="0"/>
              <a:t>: CISSP, CISM, CEH, CHFI, ECSA, ISO 27001 lead </a:t>
            </a:r>
            <a:r>
              <a:rPr lang="cs-CZ" sz="2000" dirty="0" err="1"/>
              <a:t>implementator</a:t>
            </a:r>
            <a:r>
              <a:rPr lang="cs-CZ" sz="2000" dirty="0"/>
              <a:t>, …</a:t>
            </a:r>
          </a:p>
          <a:p>
            <a:pPr>
              <a:tabLst>
                <a:tab pos="803275" algn="l"/>
              </a:tabLst>
            </a:pPr>
            <a:r>
              <a:rPr lang="cs-CZ" sz="2000" b="1" dirty="0">
                <a:solidFill>
                  <a:srgbClr val="C00000"/>
                </a:solidFill>
              </a:rPr>
              <a:t>ISO 27001</a:t>
            </a:r>
          </a:p>
          <a:p>
            <a:pPr marL="0" indent="0">
              <a:buNone/>
              <a:tabLst>
                <a:tab pos="803275" algn="l"/>
              </a:tabLst>
            </a:pPr>
            <a:endParaRPr lang="cs-CZ" sz="400" dirty="0"/>
          </a:p>
          <a:p>
            <a:pPr marL="0" indent="0">
              <a:buNone/>
              <a:tabLst>
                <a:tab pos="803275" algn="l"/>
              </a:tabLst>
            </a:pPr>
            <a:r>
              <a:rPr lang="cs-CZ" sz="2000" b="1" dirty="0"/>
              <a:t>Jak dlouho?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Od r. </a:t>
            </a:r>
            <a:r>
              <a:rPr lang="cs-CZ" sz="2000" b="1" dirty="0">
                <a:solidFill>
                  <a:srgbClr val="C00000"/>
                </a:solidFill>
              </a:rPr>
              <a:t>2014</a:t>
            </a:r>
          </a:p>
        </p:txBody>
      </p:sp>
      <p:pic>
        <p:nvPicPr>
          <p:cNvPr id="10" name="Picture 2" descr="Data security Surang Red icon">
            <a:extLst>
              <a:ext uri="{FF2B5EF4-FFF2-40B4-BE49-F238E27FC236}">
                <a16:creationId xmlns:a16="http://schemas.microsoft.com/office/drawing/2014/main" id="{AA9D61B8-4AAB-4844-BF3A-25F5EFE5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684" y="2032595"/>
            <a:ext cx="3010091" cy="30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04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KB &amp; Bezpečný životní cyklus IS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2" name="Čárový bublinový popisek 2 (se zvýrazněním) 7">
            <a:extLst>
              <a:ext uri="{FF2B5EF4-FFF2-40B4-BE49-F238E27FC236}">
                <a16:creationId xmlns:a16="http://schemas.microsoft.com/office/drawing/2014/main" id="{41E758E7-6A7E-4410-B0DC-3D3134A47DA3}"/>
              </a:ext>
            </a:extLst>
          </p:cNvPr>
          <p:cNvSpPr/>
          <p:nvPr/>
        </p:nvSpPr>
        <p:spPr>
          <a:xfrm>
            <a:off x="705557" y="1485752"/>
            <a:ext cx="2960139" cy="876615"/>
          </a:xfrm>
          <a:prstGeom prst="accentCallout2">
            <a:avLst>
              <a:gd name="adj1" fmla="val 16368"/>
              <a:gd name="adj2" fmla="val 100361"/>
              <a:gd name="adj3" fmla="val 16468"/>
              <a:gd name="adj4" fmla="val 176645"/>
              <a:gd name="adj5" fmla="val 54374"/>
              <a:gd name="adj6" fmla="val 182147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C00000"/>
                </a:solidFill>
              </a:rPr>
              <a:t>Metodika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rgbClr val="C00000"/>
                </a:solidFill>
              </a:rPr>
              <a:t>Bezp</a:t>
            </a:r>
            <a:r>
              <a:rPr lang="cs-CZ" b="1" dirty="0">
                <a:solidFill>
                  <a:srgbClr val="C00000"/>
                </a:solidFill>
              </a:rPr>
              <a:t>. dokumentace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Outsourcing kapacit</a:t>
            </a:r>
          </a:p>
        </p:txBody>
      </p:sp>
      <p:sp>
        <p:nvSpPr>
          <p:cNvPr id="17" name="Čárový bublinový popisek 2 (se zvýrazněním) 8">
            <a:extLst>
              <a:ext uri="{FF2B5EF4-FFF2-40B4-BE49-F238E27FC236}">
                <a16:creationId xmlns:a16="http://schemas.microsoft.com/office/drawing/2014/main" id="{E780659E-0B3B-476B-9712-B6DF449A3AEC}"/>
              </a:ext>
            </a:extLst>
          </p:cNvPr>
          <p:cNvSpPr/>
          <p:nvPr/>
        </p:nvSpPr>
        <p:spPr>
          <a:xfrm>
            <a:off x="704346" y="3016369"/>
            <a:ext cx="3367642" cy="932985"/>
          </a:xfrm>
          <a:prstGeom prst="accentCallout2">
            <a:avLst>
              <a:gd name="adj1" fmla="val 13725"/>
              <a:gd name="adj2" fmla="val 88223"/>
              <a:gd name="adj3" fmla="val 13943"/>
              <a:gd name="adj4" fmla="val 102037"/>
              <a:gd name="adj5" fmla="val 37274"/>
              <a:gd name="adj6" fmla="val 115293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C00000"/>
                </a:solidFill>
              </a:rPr>
              <a:t>Analýza rizik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C00000"/>
                </a:solidFill>
              </a:rPr>
              <a:t>Návrh protiopatření</a:t>
            </a:r>
          </a:p>
        </p:txBody>
      </p:sp>
      <p:sp>
        <p:nvSpPr>
          <p:cNvPr id="18" name="Čárový bublinový popisek 2 (se zvýrazněním) 9">
            <a:extLst>
              <a:ext uri="{FF2B5EF4-FFF2-40B4-BE49-F238E27FC236}">
                <a16:creationId xmlns:a16="http://schemas.microsoft.com/office/drawing/2014/main" id="{92EBF314-8B81-4406-B778-0E93272E5404}"/>
              </a:ext>
            </a:extLst>
          </p:cNvPr>
          <p:cNvSpPr/>
          <p:nvPr/>
        </p:nvSpPr>
        <p:spPr>
          <a:xfrm>
            <a:off x="705557" y="4835520"/>
            <a:ext cx="3075098" cy="807426"/>
          </a:xfrm>
          <a:prstGeom prst="accentCallout2">
            <a:avLst>
              <a:gd name="adj1" fmla="val 32771"/>
              <a:gd name="adj2" fmla="val 96951"/>
              <a:gd name="adj3" fmla="val 32196"/>
              <a:gd name="adj4" fmla="val 117173"/>
              <a:gd name="adj5" fmla="val -9721"/>
              <a:gd name="adj6" fmla="val 13190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Vývoj </a:t>
            </a:r>
            <a:r>
              <a:rPr lang="cs-CZ" dirty="0" err="1">
                <a:solidFill>
                  <a:schemeClr val="tx1"/>
                </a:solidFill>
              </a:rPr>
              <a:t>bezp</a:t>
            </a:r>
            <a:r>
              <a:rPr lang="cs-CZ" dirty="0">
                <a:solidFill>
                  <a:schemeClr val="tx1"/>
                </a:solidFill>
              </a:rPr>
              <a:t>. opatření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Kryptografie</a:t>
            </a:r>
          </a:p>
        </p:txBody>
      </p:sp>
      <p:sp>
        <p:nvSpPr>
          <p:cNvPr id="19" name="Čárový bublinový popisek 2 (se zvýrazněním) 16">
            <a:extLst>
              <a:ext uri="{FF2B5EF4-FFF2-40B4-BE49-F238E27FC236}">
                <a16:creationId xmlns:a16="http://schemas.microsoft.com/office/drawing/2014/main" id="{6BECD6C9-C4BC-47B2-A615-EBFB9D3CFB86}"/>
              </a:ext>
            </a:extLst>
          </p:cNvPr>
          <p:cNvSpPr/>
          <p:nvPr/>
        </p:nvSpPr>
        <p:spPr>
          <a:xfrm>
            <a:off x="8720558" y="1662809"/>
            <a:ext cx="3217442" cy="1336698"/>
          </a:xfrm>
          <a:prstGeom prst="accentCallout2">
            <a:avLst>
              <a:gd name="adj1" fmla="val 53786"/>
              <a:gd name="adj2" fmla="val -2977"/>
              <a:gd name="adj3" fmla="val 54003"/>
              <a:gd name="adj4" fmla="val -20193"/>
              <a:gd name="adj5" fmla="val 83555"/>
              <a:gd name="adj6" fmla="val -3642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C00000"/>
                </a:solidFill>
              </a:rPr>
              <a:t>Monitoring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záznam a vyhodnocování událostí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C00000"/>
                </a:solidFill>
              </a:rPr>
              <a:t>Dohled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reakce na KBU &amp; KBI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forenzní analýza</a:t>
            </a:r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27560CB1-50EF-44BC-9EC0-716854459916}"/>
              </a:ext>
            </a:extLst>
          </p:cNvPr>
          <p:cNvGrpSpPr/>
          <p:nvPr/>
        </p:nvGrpSpPr>
        <p:grpSpPr>
          <a:xfrm rot="5400000" flipV="1">
            <a:off x="4217361" y="1934049"/>
            <a:ext cx="3757277" cy="3736891"/>
            <a:chOff x="3820258" y="1940904"/>
            <a:chExt cx="4210610" cy="4187764"/>
          </a:xfrm>
          <a:effectLst/>
        </p:grpSpPr>
        <p:sp>
          <p:nvSpPr>
            <p:cNvPr id="21" name="Volný tvar 18">
              <a:extLst>
                <a:ext uri="{FF2B5EF4-FFF2-40B4-BE49-F238E27FC236}">
                  <a16:creationId xmlns:a16="http://schemas.microsoft.com/office/drawing/2014/main" id="{689433F8-F174-4174-A7C2-5A193DF06F89}"/>
                </a:ext>
              </a:extLst>
            </p:cNvPr>
            <p:cNvSpPr/>
            <p:nvPr/>
          </p:nvSpPr>
          <p:spPr>
            <a:xfrm>
              <a:off x="4171033" y="2163430"/>
              <a:ext cx="3594647" cy="3594647"/>
            </a:xfrm>
            <a:custGeom>
              <a:avLst/>
              <a:gdLst>
                <a:gd name="connsiteX0" fmla="*/ 1797323 w 3594647"/>
                <a:gd name="connsiteY0" fmla="*/ 0 h 3594647"/>
                <a:gd name="connsiteX1" fmla="*/ 3353851 w 3594647"/>
                <a:gd name="connsiteY1" fmla="*/ 898662 h 3594647"/>
                <a:gd name="connsiteX2" fmla="*/ 1797324 w 3594647"/>
                <a:gd name="connsiteY2" fmla="*/ 1797324 h 3594647"/>
                <a:gd name="connsiteX3" fmla="*/ 1797323 w 3594647"/>
                <a:gd name="connsiteY3" fmla="*/ 0 h 35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4647" h="3594647">
                  <a:moveTo>
                    <a:pt x="1797323" y="0"/>
                  </a:moveTo>
                  <a:cubicBezTo>
                    <a:pt x="2439445" y="0"/>
                    <a:pt x="3032790" y="342568"/>
                    <a:pt x="3353851" y="898662"/>
                  </a:cubicBezTo>
                  <a:lnTo>
                    <a:pt x="1797324" y="1797324"/>
                  </a:lnTo>
                  <a:cubicBezTo>
                    <a:pt x="1797324" y="1198216"/>
                    <a:pt x="1797323" y="599108"/>
                    <a:pt x="179732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0691" tIns="476954" rIns="788061" bIns="2425765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400" kern="1200" dirty="0">
                  <a:solidFill>
                    <a:schemeClr val="tx1"/>
                  </a:solidFill>
                </a:rPr>
                <a:t>Příprava</a:t>
              </a:r>
            </a:p>
          </p:txBody>
        </p:sp>
        <p:sp>
          <p:nvSpPr>
            <p:cNvPr id="22" name="Volný tvar 19">
              <a:extLst>
                <a:ext uri="{FF2B5EF4-FFF2-40B4-BE49-F238E27FC236}">
                  <a16:creationId xmlns:a16="http://schemas.microsoft.com/office/drawing/2014/main" id="{6F5789EA-E003-4DD7-AFC9-3942C601FB73}"/>
                </a:ext>
              </a:extLst>
            </p:cNvPr>
            <p:cNvSpPr/>
            <p:nvPr/>
          </p:nvSpPr>
          <p:spPr>
            <a:xfrm>
              <a:off x="4213827" y="2237463"/>
              <a:ext cx="3594647" cy="3594647"/>
            </a:xfrm>
            <a:custGeom>
              <a:avLst/>
              <a:gdLst>
                <a:gd name="connsiteX0" fmla="*/ 3353851 w 3594647"/>
                <a:gd name="connsiteY0" fmla="*/ 898662 h 3594647"/>
                <a:gd name="connsiteX1" fmla="*/ 3353851 w 3594647"/>
                <a:gd name="connsiteY1" fmla="*/ 2695986 h 3594647"/>
                <a:gd name="connsiteX2" fmla="*/ 1797324 w 3594647"/>
                <a:gd name="connsiteY2" fmla="*/ 1797324 h 3594647"/>
                <a:gd name="connsiteX3" fmla="*/ 3353851 w 3594647"/>
                <a:gd name="connsiteY3" fmla="*/ 898662 h 35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4647" h="3594647">
                  <a:moveTo>
                    <a:pt x="3353851" y="898662"/>
                  </a:moveTo>
                  <a:cubicBezTo>
                    <a:pt x="3674912" y="1454756"/>
                    <a:pt x="3674912" y="2139892"/>
                    <a:pt x="3353851" y="2695986"/>
                  </a:cubicBezTo>
                  <a:lnTo>
                    <a:pt x="1797324" y="1797324"/>
                  </a:lnTo>
                  <a:lnTo>
                    <a:pt x="3353851" y="8986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7005" tIns="1472756" rIns="188954" bIns="145136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400" kern="1200" dirty="0">
                  <a:solidFill>
                    <a:schemeClr val="tx1"/>
                  </a:solidFill>
                </a:rPr>
                <a:t>Návrh</a:t>
              </a:r>
            </a:p>
          </p:txBody>
        </p:sp>
        <p:sp>
          <p:nvSpPr>
            <p:cNvPr id="23" name="Volný tvar 20">
              <a:extLst>
                <a:ext uri="{FF2B5EF4-FFF2-40B4-BE49-F238E27FC236}">
                  <a16:creationId xmlns:a16="http://schemas.microsoft.com/office/drawing/2014/main" id="{E391FEFE-DB89-4F07-BE89-ED2D4EBDDB80}"/>
                </a:ext>
              </a:extLst>
            </p:cNvPr>
            <p:cNvSpPr/>
            <p:nvPr/>
          </p:nvSpPr>
          <p:spPr>
            <a:xfrm>
              <a:off x="4171033" y="2311495"/>
              <a:ext cx="3594647" cy="3594647"/>
            </a:xfrm>
            <a:custGeom>
              <a:avLst/>
              <a:gdLst>
                <a:gd name="connsiteX0" fmla="*/ 3353851 w 3594647"/>
                <a:gd name="connsiteY0" fmla="*/ 2695985 h 3594647"/>
                <a:gd name="connsiteX1" fmla="*/ 1797323 w 3594647"/>
                <a:gd name="connsiteY1" fmla="*/ 3594647 h 3594647"/>
                <a:gd name="connsiteX2" fmla="*/ 1797324 w 3594647"/>
                <a:gd name="connsiteY2" fmla="*/ 1797324 h 3594647"/>
                <a:gd name="connsiteX3" fmla="*/ 3353851 w 3594647"/>
                <a:gd name="connsiteY3" fmla="*/ 2695985 h 35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4647" h="3594647">
                  <a:moveTo>
                    <a:pt x="3353851" y="2695985"/>
                  </a:moveTo>
                  <a:cubicBezTo>
                    <a:pt x="3032790" y="3252079"/>
                    <a:pt x="2439445" y="3594647"/>
                    <a:pt x="1797323" y="3594647"/>
                  </a:cubicBezTo>
                  <a:cubicBezTo>
                    <a:pt x="1797323" y="2995539"/>
                    <a:pt x="1797324" y="2396432"/>
                    <a:pt x="1797324" y="1797324"/>
                  </a:cubicBezTo>
                  <a:lnTo>
                    <a:pt x="3353851" y="2695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0691" tIns="2447163" rIns="788061" bIns="45555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400" kern="1200" dirty="0">
                  <a:solidFill>
                    <a:schemeClr val="tx1"/>
                  </a:solidFill>
                </a:rPr>
                <a:t>Vývoj</a:t>
              </a:r>
            </a:p>
          </p:txBody>
        </p:sp>
        <p:sp>
          <p:nvSpPr>
            <p:cNvPr id="24" name="Volný tvar 21">
              <a:extLst>
                <a:ext uri="{FF2B5EF4-FFF2-40B4-BE49-F238E27FC236}">
                  <a16:creationId xmlns:a16="http://schemas.microsoft.com/office/drawing/2014/main" id="{25B9BE76-A60B-45C9-BF28-47BF7F004FB4}"/>
                </a:ext>
              </a:extLst>
            </p:cNvPr>
            <p:cNvSpPr/>
            <p:nvPr/>
          </p:nvSpPr>
          <p:spPr>
            <a:xfrm>
              <a:off x="4085446" y="2311495"/>
              <a:ext cx="3594647" cy="3594647"/>
            </a:xfrm>
            <a:custGeom>
              <a:avLst/>
              <a:gdLst>
                <a:gd name="connsiteX0" fmla="*/ 1797324 w 3594647"/>
                <a:gd name="connsiteY0" fmla="*/ 3594647 h 3594647"/>
                <a:gd name="connsiteX1" fmla="*/ 240796 w 3594647"/>
                <a:gd name="connsiteY1" fmla="*/ 2695985 h 3594647"/>
                <a:gd name="connsiteX2" fmla="*/ 1797324 w 3594647"/>
                <a:gd name="connsiteY2" fmla="*/ 1797324 h 3594647"/>
                <a:gd name="connsiteX3" fmla="*/ 1797324 w 3594647"/>
                <a:gd name="connsiteY3" fmla="*/ 3594647 h 35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4647" h="3594647">
                  <a:moveTo>
                    <a:pt x="1797324" y="3594647"/>
                  </a:moveTo>
                  <a:cubicBezTo>
                    <a:pt x="1155202" y="3594647"/>
                    <a:pt x="561857" y="3252079"/>
                    <a:pt x="240796" y="2695985"/>
                  </a:cubicBezTo>
                  <a:lnTo>
                    <a:pt x="1797324" y="1797324"/>
                  </a:lnTo>
                  <a:lnTo>
                    <a:pt x="1797324" y="35946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8062" tIns="2447163" rIns="1900690" bIns="45555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Volný tvar 22">
              <a:extLst>
                <a:ext uri="{FF2B5EF4-FFF2-40B4-BE49-F238E27FC236}">
                  <a16:creationId xmlns:a16="http://schemas.microsoft.com/office/drawing/2014/main" id="{BF144E75-EAE2-4E5D-9FFB-BCBF8A2A0932}"/>
                </a:ext>
              </a:extLst>
            </p:cNvPr>
            <p:cNvSpPr/>
            <p:nvPr/>
          </p:nvSpPr>
          <p:spPr>
            <a:xfrm>
              <a:off x="4042653" y="2237463"/>
              <a:ext cx="3594647" cy="3594647"/>
            </a:xfrm>
            <a:custGeom>
              <a:avLst/>
              <a:gdLst>
                <a:gd name="connsiteX0" fmla="*/ 240796 w 3594647"/>
                <a:gd name="connsiteY0" fmla="*/ 2695985 h 3594647"/>
                <a:gd name="connsiteX1" fmla="*/ 240796 w 3594647"/>
                <a:gd name="connsiteY1" fmla="*/ 898661 h 3594647"/>
                <a:gd name="connsiteX2" fmla="*/ 1797324 w 3594647"/>
                <a:gd name="connsiteY2" fmla="*/ 1797324 h 3594647"/>
                <a:gd name="connsiteX3" fmla="*/ 240796 w 3594647"/>
                <a:gd name="connsiteY3" fmla="*/ 2695985 h 35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4647" h="3594647">
                  <a:moveTo>
                    <a:pt x="240796" y="2695985"/>
                  </a:moveTo>
                  <a:cubicBezTo>
                    <a:pt x="-80265" y="2139891"/>
                    <a:pt x="-80265" y="1454755"/>
                    <a:pt x="240796" y="898661"/>
                  </a:cubicBezTo>
                  <a:lnTo>
                    <a:pt x="1797324" y="1797324"/>
                  </a:lnTo>
                  <a:lnTo>
                    <a:pt x="240796" y="2695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54" tIns="1472756" rIns="2457005" bIns="145136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Volný tvar 23">
              <a:extLst>
                <a:ext uri="{FF2B5EF4-FFF2-40B4-BE49-F238E27FC236}">
                  <a16:creationId xmlns:a16="http://schemas.microsoft.com/office/drawing/2014/main" id="{3DC383CB-6B05-40DC-9389-B341E2517E15}"/>
                </a:ext>
              </a:extLst>
            </p:cNvPr>
            <p:cNvSpPr/>
            <p:nvPr/>
          </p:nvSpPr>
          <p:spPr>
            <a:xfrm>
              <a:off x="4085446" y="2163430"/>
              <a:ext cx="3594647" cy="3594647"/>
            </a:xfrm>
            <a:custGeom>
              <a:avLst/>
              <a:gdLst>
                <a:gd name="connsiteX0" fmla="*/ 240796 w 3594647"/>
                <a:gd name="connsiteY0" fmla="*/ 898662 h 3594647"/>
                <a:gd name="connsiteX1" fmla="*/ 1797324 w 3594647"/>
                <a:gd name="connsiteY1" fmla="*/ 0 h 3594647"/>
                <a:gd name="connsiteX2" fmla="*/ 1797324 w 3594647"/>
                <a:gd name="connsiteY2" fmla="*/ 1797324 h 3594647"/>
                <a:gd name="connsiteX3" fmla="*/ 240796 w 3594647"/>
                <a:gd name="connsiteY3" fmla="*/ 898662 h 35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4647" h="3594647">
                  <a:moveTo>
                    <a:pt x="240796" y="898662"/>
                  </a:moveTo>
                  <a:cubicBezTo>
                    <a:pt x="561857" y="342568"/>
                    <a:pt x="1155202" y="0"/>
                    <a:pt x="1797324" y="0"/>
                  </a:cubicBezTo>
                  <a:lnTo>
                    <a:pt x="1797324" y="1797324"/>
                  </a:lnTo>
                  <a:lnTo>
                    <a:pt x="240796" y="8986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8062" tIns="476954" rIns="1900690" bIns="2425765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Kruhová šipka 24">
              <a:extLst>
                <a:ext uri="{FF2B5EF4-FFF2-40B4-BE49-F238E27FC236}">
                  <a16:creationId xmlns:a16="http://schemas.microsoft.com/office/drawing/2014/main" id="{AA272A44-46AF-40DD-9D64-4BC786402543}"/>
                </a:ext>
              </a:extLst>
            </p:cNvPr>
            <p:cNvSpPr/>
            <p:nvPr/>
          </p:nvSpPr>
          <p:spPr>
            <a:xfrm>
              <a:off x="3948376" y="1940904"/>
              <a:ext cx="4039698" cy="4039698"/>
            </a:xfrm>
            <a:prstGeom prst="circularArrow">
              <a:avLst>
                <a:gd name="adj1" fmla="val 5085"/>
                <a:gd name="adj2" fmla="val 327528"/>
                <a:gd name="adj3" fmla="val 19472472"/>
                <a:gd name="adj4" fmla="val 16200251"/>
                <a:gd name="adj5" fmla="val 5932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Kruhová šipka 25">
              <a:extLst>
                <a:ext uri="{FF2B5EF4-FFF2-40B4-BE49-F238E27FC236}">
                  <a16:creationId xmlns:a16="http://schemas.microsoft.com/office/drawing/2014/main" id="{EF8C76BE-95DA-42CE-B892-4C450EB351DC}"/>
                </a:ext>
              </a:extLst>
            </p:cNvPr>
            <p:cNvSpPr/>
            <p:nvPr/>
          </p:nvSpPr>
          <p:spPr>
            <a:xfrm>
              <a:off x="3991170" y="2014937"/>
              <a:ext cx="4039698" cy="4039698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9800000"/>
                <a:gd name="adj5" fmla="val 5932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Kruhová šipka 26">
              <a:extLst>
                <a:ext uri="{FF2B5EF4-FFF2-40B4-BE49-F238E27FC236}">
                  <a16:creationId xmlns:a16="http://schemas.microsoft.com/office/drawing/2014/main" id="{853469DE-67F4-47B6-8B79-3B0B040A4690}"/>
                </a:ext>
              </a:extLst>
            </p:cNvPr>
            <p:cNvSpPr/>
            <p:nvPr/>
          </p:nvSpPr>
          <p:spPr>
            <a:xfrm>
              <a:off x="3948376" y="2088970"/>
              <a:ext cx="4039698" cy="4039698"/>
            </a:xfrm>
            <a:prstGeom prst="circularArrow">
              <a:avLst>
                <a:gd name="adj1" fmla="val 5085"/>
                <a:gd name="adj2" fmla="val 327528"/>
                <a:gd name="adj3" fmla="val 5072221"/>
                <a:gd name="adj4" fmla="val 1800000"/>
                <a:gd name="adj5" fmla="val 5932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Kruhová šipka 27">
              <a:extLst>
                <a:ext uri="{FF2B5EF4-FFF2-40B4-BE49-F238E27FC236}">
                  <a16:creationId xmlns:a16="http://schemas.microsoft.com/office/drawing/2014/main" id="{823445D1-6975-45D4-BD3E-B9A5451E53D4}"/>
                </a:ext>
              </a:extLst>
            </p:cNvPr>
            <p:cNvSpPr/>
            <p:nvPr/>
          </p:nvSpPr>
          <p:spPr>
            <a:xfrm>
              <a:off x="3863052" y="2088970"/>
              <a:ext cx="4039698" cy="4039698"/>
            </a:xfrm>
            <a:prstGeom prst="circularArrow">
              <a:avLst>
                <a:gd name="adj1" fmla="val 5085"/>
                <a:gd name="adj2" fmla="val 327528"/>
                <a:gd name="adj3" fmla="val 8672472"/>
                <a:gd name="adj4" fmla="val 5400251"/>
                <a:gd name="adj5" fmla="val 5932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Kruhová šipka 28">
              <a:extLst>
                <a:ext uri="{FF2B5EF4-FFF2-40B4-BE49-F238E27FC236}">
                  <a16:creationId xmlns:a16="http://schemas.microsoft.com/office/drawing/2014/main" id="{68E3E49A-CD29-44D5-902B-C2359C46DA93}"/>
                </a:ext>
              </a:extLst>
            </p:cNvPr>
            <p:cNvSpPr/>
            <p:nvPr/>
          </p:nvSpPr>
          <p:spPr>
            <a:xfrm>
              <a:off x="3820258" y="2014937"/>
              <a:ext cx="4039698" cy="4039698"/>
            </a:xfrm>
            <a:prstGeom prst="circularArrow">
              <a:avLst>
                <a:gd name="adj1" fmla="val 5085"/>
                <a:gd name="adj2" fmla="val 327528"/>
                <a:gd name="adj3" fmla="val 12272472"/>
                <a:gd name="adj4" fmla="val 9000000"/>
                <a:gd name="adj5" fmla="val 5932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Kruhová šipka 29">
              <a:extLst>
                <a:ext uri="{FF2B5EF4-FFF2-40B4-BE49-F238E27FC236}">
                  <a16:creationId xmlns:a16="http://schemas.microsoft.com/office/drawing/2014/main" id="{C839200A-0BE1-478C-9207-5FBD3CCCCA73}"/>
                </a:ext>
              </a:extLst>
            </p:cNvPr>
            <p:cNvSpPr/>
            <p:nvPr/>
          </p:nvSpPr>
          <p:spPr>
            <a:xfrm>
              <a:off x="3863052" y="1940904"/>
              <a:ext cx="4039698" cy="4039698"/>
            </a:xfrm>
            <a:prstGeom prst="circularArrow">
              <a:avLst>
                <a:gd name="adj1" fmla="val 5085"/>
                <a:gd name="adj2" fmla="val 327528"/>
                <a:gd name="adj3" fmla="val 15872221"/>
                <a:gd name="adj4" fmla="val 12600000"/>
                <a:gd name="adj5" fmla="val 5932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3" name="Ovál 32">
            <a:extLst>
              <a:ext uri="{FF2B5EF4-FFF2-40B4-BE49-F238E27FC236}">
                <a16:creationId xmlns:a16="http://schemas.microsoft.com/office/drawing/2014/main" id="{C5E21166-0291-45FD-9727-C9BF7834FDD6}"/>
              </a:ext>
            </a:extLst>
          </p:cNvPr>
          <p:cNvSpPr/>
          <p:nvPr/>
        </p:nvSpPr>
        <p:spPr>
          <a:xfrm>
            <a:off x="5420170" y="3131938"/>
            <a:ext cx="1368000" cy="1368000"/>
          </a:xfrm>
          <a:prstGeom prst="ellipse">
            <a:avLst/>
          </a:prstGeom>
          <a:solidFill>
            <a:srgbClr val="FEFE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1A3A54DE-50F3-4A36-B4B6-5D495B1BDFE1}"/>
              </a:ext>
            </a:extLst>
          </p:cNvPr>
          <p:cNvSpPr txBox="1"/>
          <p:nvPr/>
        </p:nvSpPr>
        <p:spPr>
          <a:xfrm>
            <a:off x="5711882" y="2509987"/>
            <a:ext cx="784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/>
              <a:t>Příprava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C1367F5C-C71F-461A-8B91-C41975D8206E}"/>
              </a:ext>
            </a:extLst>
          </p:cNvPr>
          <p:cNvSpPr txBox="1"/>
          <p:nvPr/>
        </p:nvSpPr>
        <p:spPr>
          <a:xfrm>
            <a:off x="4768311" y="3059837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/>
              <a:t>Návrh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33B30C3D-C7BB-4518-9177-9631A8B07915}"/>
              </a:ext>
            </a:extLst>
          </p:cNvPr>
          <p:cNvSpPr txBox="1"/>
          <p:nvPr/>
        </p:nvSpPr>
        <p:spPr>
          <a:xfrm>
            <a:off x="4820490" y="4261614"/>
            <a:ext cx="660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/>
              <a:t>Vývoj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651CDEDA-BB6D-41FA-9D7F-103D317A7E59}"/>
              </a:ext>
            </a:extLst>
          </p:cNvPr>
          <p:cNvSpPr txBox="1"/>
          <p:nvPr/>
        </p:nvSpPr>
        <p:spPr>
          <a:xfrm>
            <a:off x="5606276" y="4658091"/>
            <a:ext cx="995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 err="1"/>
              <a:t>Imple</a:t>
            </a:r>
            <a:r>
              <a:rPr lang="cs-CZ" sz="1400" dirty="0"/>
              <a:t>-</a:t>
            </a:r>
            <a:br>
              <a:rPr lang="cs-CZ" sz="1400" dirty="0"/>
            </a:br>
            <a:r>
              <a:rPr lang="cs-CZ" sz="1400" dirty="0" err="1"/>
              <a:t>mentace</a:t>
            </a:r>
            <a:endParaRPr lang="cs-CZ" sz="1400" dirty="0"/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A1521B7B-89AB-40C3-81C7-A3F7F74D3E62}"/>
              </a:ext>
            </a:extLst>
          </p:cNvPr>
          <p:cNvSpPr txBox="1"/>
          <p:nvPr/>
        </p:nvSpPr>
        <p:spPr>
          <a:xfrm>
            <a:off x="6570971" y="4261615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/>
              <a:t>Testování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9CDBB27F-3ECE-4866-B2F6-3AB518C9290D}"/>
              </a:ext>
            </a:extLst>
          </p:cNvPr>
          <p:cNvSpPr txBox="1"/>
          <p:nvPr/>
        </p:nvSpPr>
        <p:spPr>
          <a:xfrm>
            <a:off x="6711873" y="3065274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/>
              <a:t>Provoz</a:t>
            </a:r>
          </a:p>
        </p:txBody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FEF8D13A-3E2A-4241-8CD8-DC4DEC58E7A9}"/>
              </a:ext>
            </a:extLst>
          </p:cNvPr>
          <p:cNvSpPr/>
          <p:nvPr/>
        </p:nvSpPr>
        <p:spPr>
          <a:xfrm>
            <a:off x="5730510" y="3802495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/>
              <a:t>SDLC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C5055317-7486-472B-9DA7-20651ECD4A2C}"/>
              </a:ext>
            </a:extLst>
          </p:cNvPr>
          <p:cNvSpPr/>
          <p:nvPr/>
        </p:nvSpPr>
        <p:spPr>
          <a:xfrm>
            <a:off x="5883597" y="3482862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>
                <a:solidFill>
                  <a:srgbClr val="C00000"/>
                </a:solidFill>
              </a:rPr>
              <a:t>KB</a:t>
            </a:r>
          </a:p>
        </p:txBody>
      </p:sp>
      <p:sp>
        <p:nvSpPr>
          <p:cNvPr id="42" name="Čárový bublinový popisek 2 (se zvýrazněním) 17">
            <a:extLst>
              <a:ext uri="{FF2B5EF4-FFF2-40B4-BE49-F238E27FC236}">
                <a16:creationId xmlns:a16="http://schemas.microsoft.com/office/drawing/2014/main" id="{475E7CCC-D05F-4CA3-876B-75F33BF1360C}"/>
              </a:ext>
            </a:extLst>
          </p:cNvPr>
          <p:cNvSpPr/>
          <p:nvPr/>
        </p:nvSpPr>
        <p:spPr>
          <a:xfrm>
            <a:off x="8714378" y="3608042"/>
            <a:ext cx="3217442" cy="619785"/>
          </a:xfrm>
          <a:prstGeom prst="accentCallout2">
            <a:avLst>
              <a:gd name="adj1" fmla="val 75979"/>
              <a:gd name="adj2" fmla="val -2963"/>
              <a:gd name="adj3" fmla="val 74490"/>
              <a:gd name="adj4" fmla="val -15965"/>
              <a:gd name="adj5" fmla="val 113720"/>
              <a:gd name="adj6" fmla="val -29043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VA </a:t>
            </a:r>
            <a:r>
              <a:rPr lang="cs-CZ" dirty="0" err="1">
                <a:solidFill>
                  <a:schemeClr val="tx1"/>
                </a:solidFill>
              </a:rPr>
              <a:t>scany</a:t>
            </a:r>
            <a:r>
              <a:rPr lang="cs-CZ" dirty="0">
                <a:solidFill>
                  <a:schemeClr val="tx1"/>
                </a:solidFill>
              </a:rPr>
              <a:t> &amp; </a:t>
            </a:r>
            <a:r>
              <a:rPr lang="cs-CZ" dirty="0" err="1">
                <a:solidFill>
                  <a:schemeClr val="tx1"/>
                </a:solidFill>
              </a:rPr>
              <a:t>assesment</a:t>
            </a:r>
            <a:endParaRPr lang="cs-CZ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chemeClr val="tx1"/>
                </a:solidFill>
              </a:rPr>
              <a:t>Pen</a:t>
            </a:r>
            <a:r>
              <a:rPr lang="cs-CZ" dirty="0">
                <a:solidFill>
                  <a:schemeClr val="tx1"/>
                </a:solidFill>
              </a:rPr>
              <a:t>-testy</a:t>
            </a:r>
          </a:p>
        </p:txBody>
      </p:sp>
      <p:sp>
        <p:nvSpPr>
          <p:cNvPr id="43" name="Čárový bublinový popisek 2 (se zvýrazněním) 36">
            <a:extLst>
              <a:ext uri="{FF2B5EF4-FFF2-40B4-BE49-F238E27FC236}">
                <a16:creationId xmlns:a16="http://schemas.microsoft.com/office/drawing/2014/main" id="{E124D02C-07E4-407D-9D8F-67A8FCE1EB36}"/>
              </a:ext>
            </a:extLst>
          </p:cNvPr>
          <p:cNvSpPr/>
          <p:nvPr/>
        </p:nvSpPr>
        <p:spPr>
          <a:xfrm>
            <a:off x="8747846" y="4877832"/>
            <a:ext cx="2863783" cy="1086252"/>
          </a:xfrm>
          <a:prstGeom prst="accentCallout2">
            <a:avLst>
              <a:gd name="adj1" fmla="val 92098"/>
              <a:gd name="adj2" fmla="val -4175"/>
              <a:gd name="adj3" fmla="val 91505"/>
              <a:gd name="adj4" fmla="val -74730"/>
              <a:gd name="adj5" fmla="val 65742"/>
              <a:gd name="adj6" fmla="val -80682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Technická opatření: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FW, IPS, LM, SIEM,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chemeClr val="tx1"/>
                </a:solidFill>
              </a:rPr>
              <a:t>Hardening</a:t>
            </a:r>
            <a:endParaRPr lang="cs-CZ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Bezpečná konfigurace</a:t>
            </a:r>
          </a:p>
        </p:txBody>
      </p:sp>
    </p:spTree>
    <p:extLst>
      <p:ext uri="{BB962C8B-B14F-4D97-AF65-F5344CB8AC3E}">
        <p14:creationId xmlns:p14="http://schemas.microsoft.com/office/powerpoint/2010/main" val="14327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Analýza rizik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485ED64-120C-41D1-AB1B-919F2CE76E6F}"/>
              </a:ext>
            </a:extLst>
          </p:cNvPr>
          <p:cNvSpPr txBox="1"/>
          <p:nvPr/>
        </p:nvSpPr>
        <p:spPr>
          <a:xfrm>
            <a:off x="1857426" y="1524997"/>
            <a:ext cx="316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*</a:t>
            </a:r>
            <a:endParaRPr lang="cs-CZ" sz="2800" b="1" dirty="0">
              <a:solidFill>
                <a:srgbClr val="C00000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49C3158-C4B8-4EC3-B165-605BC72CBD06}"/>
              </a:ext>
            </a:extLst>
          </p:cNvPr>
          <p:cNvSpPr txBox="1"/>
          <p:nvPr/>
        </p:nvSpPr>
        <p:spPr>
          <a:xfrm>
            <a:off x="4515015" y="1514921"/>
            <a:ext cx="1377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C00000"/>
                </a:solidFill>
              </a:rPr>
              <a:t>Dopad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FDCD440-C144-466E-BBC0-E05F585FCC44}"/>
              </a:ext>
            </a:extLst>
          </p:cNvPr>
          <p:cNvSpPr txBox="1"/>
          <p:nvPr/>
        </p:nvSpPr>
        <p:spPr>
          <a:xfrm>
            <a:off x="2265361" y="1514921"/>
            <a:ext cx="2151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C00000"/>
                </a:solidFill>
              </a:rPr>
              <a:t>Zranitelnost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3D7D206-D80F-4469-8EAE-AD363AED6ECA}"/>
              </a:ext>
            </a:extLst>
          </p:cNvPr>
          <p:cNvSpPr txBox="1"/>
          <p:nvPr/>
        </p:nvSpPr>
        <p:spPr>
          <a:xfrm>
            <a:off x="635196" y="1524997"/>
            <a:ext cx="141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C00000"/>
                </a:solidFill>
              </a:rPr>
              <a:t>Hrozba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BAB144C-5FCA-4A0A-89DC-352BEE9385ED}"/>
              </a:ext>
            </a:extLst>
          </p:cNvPr>
          <p:cNvSpPr txBox="1"/>
          <p:nvPr/>
        </p:nvSpPr>
        <p:spPr>
          <a:xfrm>
            <a:off x="5698888" y="1514921"/>
            <a:ext cx="412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=</a:t>
            </a:r>
            <a:endParaRPr lang="cs-CZ" sz="2800" b="1" dirty="0">
              <a:solidFill>
                <a:srgbClr val="C00000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02FCAD5-8CA5-48D6-BEE3-B23A97BB2D97}"/>
              </a:ext>
            </a:extLst>
          </p:cNvPr>
          <p:cNvSpPr txBox="1"/>
          <p:nvPr/>
        </p:nvSpPr>
        <p:spPr>
          <a:xfrm>
            <a:off x="4178238" y="1519745"/>
            <a:ext cx="316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*</a:t>
            </a:r>
            <a:endParaRPr lang="cs-CZ" sz="2800" b="1" dirty="0">
              <a:solidFill>
                <a:srgbClr val="C00000"/>
              </a:solidFill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D7B1D06B-06D7-48FE-878B-8E1CB1ECC18E}"/>
              </a:ext>
            </a:extLst>
          </p:cNvPr>
          <p:cNvSpPr txBox="1"/>
          <p:nvPr/>
        </p:nvSpPr>
        <p:spPr>
          <a:xfrm>
            <a:off x="6100632" y="1514487"/>
            <a:ext cx="127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C00000"/>
                </a:solidFill>
              </a:rPr>
              <a:t>Riziko  </a:t>
            </a:r>
            <a:r>
              <a:rPr lang="cs-CZ" sz="2800" dirty="0"/>
              <a:t> </a:t>
            </a:r>
            <a:endParaRPr lang="cs-CZ" sz="2800" b="1" dirty="0">
              <a:solidFill>
                <a:srgbClr val="C00000"/>
              </a:solidFill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A59A2C6-1A92-4FDA-B168-FDA0F97B49B3}"/>
              </a:ext>
            </a:extLst>
          </p:cNvPr>
          <p:cNvSpPr/>
          <p:nvPr/>
        </p:nvSpPr>
        <p:spPr>
          <a:xfrm>
            <a:off x="5352605" y="2215736"/>
            <a:ext cx="23048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(možnost, že určitá hrozba využije zranitelnosti aktiva a způsobí škodu)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FE888489-3656-4B3F-B50C-BE803A86CE4B}"/>
              </a:ext>
            </a:extLst>
          </p:cNvPr>
          <p:cNvSpPr/>
          <p:nvPr/>
        </p:nvSpPr>
        <p:spPr>
          <a:xfrm>
            <a:off x="404749" y="1984904"/>
            <a:ext cx="17300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dirty="0"/>
              <a:t>(aktivita/událost,</a:t>
            </a:r>
            <a:br>
              <a:rPr lang="cs-CZ" sz="1200" dirty="0"/>
            </a:br>
            <a:r>
              <a:rPr lang="cs-CZ" sz="1200" dirty="0"/>
              <a:t>úmyslná/neúmyslná)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1DF35AD-C83B-42B3-A37C-ADC908050317}"/>
              </a:ext>
            </a:extLst>
          </p:cNvPr>
          <p:cNvSpPr/>
          <p:nvPr/>
        </p:nvSpPr>
        <p:spPr>
          <a:xfrm>
            <a:off x="2652779" y="2065132"/>
            <a:ext cx="12891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1200" dirty="0"/>
              <a:t>(vlastnost/fakt)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50E34C43-2640-4923-BF87-9E865A54DBA0}"/>
              </a:ext>
            </a:extLst>
          </p:cNvPr>
          <p:cNvSpPr txBox="1"/>
          <p:nvPr/>
        </p:nvSpPr>
        <p:spPr>
          <a:xfrm>
            <a:off x="635196" y="3149654"/>
            <a:ext cx="440627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/>
              <a:t>Praktické potíže při 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Vysoký počet kombinací: Z * H * D =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Podrobnost vs přehlednost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Subjektivita hodnocení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Nepřehledné vazby mezi aktivy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Využití AR v praxi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Plán vs. skutečnost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Změny v AR</a:t>
            </a:r>
          </a:p>
        </p:txBody>
      </p: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BBC3186F-1F0A-4C8F-8957-52F2066F581A}"/>
              </a:ext>
            </a:extLst>
          </p:cNvPr>
          <p:cNvGrpSpPr/>
          <p:nvPr/>
        </p:nvGrpSpPr>
        <p:grpSpPr>
          <a:xfrm>
            <a:off x="7019010" y="3636488"/>
            <a:ext cx="2534414" cy="2534414"/>
            <a:chOff x="7201769" y="2271427"/>
            <a:chExt cx="3734346" cy="3734346"/>
          </a:xfrm>
        </p:grpSpPr>
        <p:sp>
          <p:nvSpPr>
            <p:cNvPr id="28" name="Částečný kruh 27">
              <a:extLst>
                <a:ext uri="{FF2B5EF4-FFF2-40B4-BE49-F238E27FC236}">
                  <a16:creationId xmlns:a16="http://schemas.microsoft.com/office/drawing/2014/main" id="{174505A2-A98D-424D-9FC0-2232CA2B561B}"/>
                </a:ext>
              </a:extLst>
            </p:cNvPr>
            <p:cNvSpPr/>
            <p:nvPr/>
          </p:nvSpPr>
          <p:spPr>
            <a:xfrm>
              <a:off x="7201769" y="2271427"/>
              <a:ext cx="3734346" cy="3734346"/>
            </a:xfrm>
            <a:prstGeom prst="pie">
              <a:avLst>
                <a:gd name="adj1" fmla="val 9736479"/>
                <a:gd name="adj2" fmla="val 111487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203200" dist="254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29" name="Částečný kruh 28">
              <a:extLst>
                <a:ext uri="{FF2B5EF4-FFF2-40B4-BE49-F238E27FC236}">
                  <a16:creationId xmlns:a16="http://schemas.microsoft.com/office/drawing/2014/main" id="{E8663C07-6B6F-4CBC-ADB2-430C08F71B91}"/>
                </a:ext>
              </a:extLst>
            </p:cNvPr>
            <p:cNvSpPr/>
            <p:nvPr/>
          </p:nvSpPr>
          <p:spPr>
            <a:xfrm>
              <a:off x="7370885" y="2451396"/>
              <a:ext cx="3405137" cy="3405137"/>
            </a:xfrm>
            <a:prstGeom prst="pie">
              <a:avLst>
                <a:gd name="adj1" fmla="val 9822941"/>
                <a:gd name="adj2" fmla="val 12848491"/>
              </a:avLst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30" name="Částečný kruh 29">
              <a:extLst>
                <a:ext uri="{FF2B5EF4-FFF2-40B4-BE49-F238E27FC236}">
                  <a16:creationId xmlns:a16="http://schemas.microsoft.com/office/drawing/2014/main" id="{78A7BEAB-B2E6-48EA-8D6B-AB36DA1E51B0}"/>
                </a:ext>
              </a:extLst>
            </p:cNvPr>
            <p:cNvSpPr/>
            <p:nvPr/>
          </p:nvSpPr>
          <p:spPr>
            <a:xfrm>
              <a:off x="7370886" y="2451397"/>
              <a:ext cx="3405137" cy="3405137"/>
            </a:xfrm>
            <a:prstGeom prst="pie">
              <a:avLst>
                <a:gd name="adj1" fmla="val 12838241"/>
                <a:gd name="adj2" fmla="val 16075433"/>
              </a:avLst>
            </a:prstGeom>
            <a:solidFill>
              <a:srgbClr val="FFFF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solidFill>
                  <a:schemeClr val="tx1"/>
                </a:solidFill>
              </a:endParaRPr>
            </a:p>
          </p:txBody>
        </p:sp>
        <p:sp>
          <p:nvSpPr>
            <p:cNvPr id="31" name="Částečný kruh 30">
              <a:extLst>
                <a:ext uri="{FF2B5EF4-FFF2-40B4-BE49-F238E27FC236}">
                  <a16:creationId xmlns:a16="http://schemas.microsoft.com/office/drawing/2014/main" id="{E374A2ED-A623-4D2A-B8B9-31FEC7589E14}"/>
                </a:ext>
              </a:extLst>
            </p:cNvPr>
            <p:cNvSpPr/>
            <p:nvPr/>
          </p:nvSpPr>
          <p:spPr>
            <a:xfrm>
              <a:off x="7370886" y="2451397"/>
              <a:ext cx="3405137" cy="3405137"/>
            </a:xfrm>
            <a:prstGeom prst="pie">
              <a:avLst>
                <a:gd name="adj1" fmla="val 16072693"/>
                <a:gd name="adj2" fmla="val 19122157"/>
              </a:avLst>
            </a:prstGeom>
            <a:solidFill>
              <a:srgbClr val="FFC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32" name="Částečný kruh 31">
              <a:extLst>
                <a:ext uri="{FF2B5EF4-FFF2-40B4-BE49-F238E27FC236}">
                  <a16:creationId xmlns:a16="http://schemas.microsoft.com/office/drawing/2014/main" id="{E92851DA-EA16-40A7-8FAF-F5CC3C65E93E}"/>
                </a:ext>
              </a:extLst>
            </p:cNvPr>
            <p:cNvSpPr/>
            <p:nvPr/>
          </p:nvSpPr>
          <p:spPr>
            <a:xfrm>
              <a:off x="7370885" y="2442149"/>
              <a:ext cx="3405137" cy="3405137"/>
            </a:xfrm>
            <a:prstGeom prst="pie">
              <a:avLst>
                <a:gd name="adj1" fmla="val 19142896"/>
                <a:gd name="adj2" fmla="val 1037607"/>
              </a:avLst>
            </a:pr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33" name="Ovál 32">
              <a:extLst>
                <a:ext uri="{FF2B5EF4-FFF2-40B4-BE49-F238E27FC236}">
                  <a16:creationId xmlns:a16="http://schemas.microsoft.com/office/drawing/2014/main" id="{07232CA0-5658-440F-AA83-6F65BA207496}"/>
                </a:ext>
              </a:extLst>
            </p:cNvPr>
            <p:cNvSpPr/>
            <p:nvPr/>
          </p:nvSpPr>
          <p:spPr>
            <a:xfrm>
              <a:off x="8403512" y="3488535"/>
              <a:ext cx="1330860" cy="13308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grpSp>
          <p:nvGrpSpPr>
            <p:cNvPr id="34" name="Skupina 33">
              <a:extLst>
                <a:ext uri="{FF2B5EF4-FFF2-40B4-BE49-F238E27FC236}">
                  <a16:creationId xmlns:a16="http://schemas.microsoft.com/office/drawing/2014/main" id="{3EBF1F77-F0A0-400D-ADC9-99D0332DAE0D}"/>
                </a:ext>
              </a:extLst>
            </p:cNvPr>
            <p:cNvGrpSpPr/>
            <p:nvPr/>
          </p:nvGrpSpPr>
          <p:grpSpPr>
            <a:xfrm rot="20937878">
              <a:off x="7731369" y="3962057"/>
              <a:ext cx="2675145" cy="353085"/>
              <a:chOff x="6590585" y="4858233"/>
              <a:chExt cx="2675145" cy="353085"/>
            </a:xfrm>
          </p:grpSpPr>
          <p:sp>
            <p:nvSpPr>
              <p:cNvPr id="35" name="Šipka: dolů 34">
                <a:extLst>
                  <a:ext uri="{FF2B5EF4-FFF2-40B4-BE49-F238E27FC236}">
                    <a16:creationId xmlns:a16="http://schemas.microsoft.com/office/drawing/2014/main" id="{310A5B1D-1CFA-4840-9FFC-708E64BFFD45}"/>
                  </a:ext>
                </a:extLst>
              </p:cNvPr>
              <p:cNvSpPr/>
              <p:nvPr/>
            </p:nvSpPr>
            <p:spPr>
              <a:xfrm rot="16200000">
                <a:off x="8423028" y="4368616"/>
                <a:ext cx="353085" cy="1332319"/>
              </a:xfrm>
              <a:prstGeom prst="downArrow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177800" dist="165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6" name="Šipka: dolů 35">
                <a:extLst>
                  <a:ext uri="{FF2B5EF4-FFF2-40B4-BE49-F238E27FC236}">
                    <a16:creationId xmlns:a16="http://schemas.microsoft.com/office/drawing/2014/main" id="{683B41D4-DE48-4FB6-AF54-3AD95AFED507}"/>
                  </a:ext>
                </a:extLst>
              </p:cNvPr>
              <p:cNvSpPr/>
              <p:nvPr/>
            </p:nvSpPr>
            <p:spPr>
              <a:xfrm rot="16200000">
                <a:off x="7080202" y="4368616"/>
                <a:ext cx="353085" cy="1332319"/>
              </a:xfrm>
              <a:prstGeom prst="downArrow">
                <a:avLst/>
              </a:prstGeom>
              <a:noFill/>
              <a:ln>
                <a:noFill/>
              </a:ln>
              <a:effectLst>
                <a:outerShdw blurRad="177800" dist="165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018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95C0456-86F6-4D3A-9721-478D6FE2B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7503" y="140999"/>
            <a:ext cx="7765377" cy="10501602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Diagram aktiv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459382" cy="3010091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TOGAF &amp; </a:t>
            </a:r>
            <a:r>
              <a:rPr lang="cs-CZ" sz="2000" dirty="0" err="1"/>
              <a:t>Archimate</a:t>
            </a:r>
            <a:endParaRPr lang="cs-CZ" sz="2000" dirty="0"/>
          </a:p>
          <a:p>
            <a:pPr>
              <a:tabLst>
                <a:tab pos="803275" algn="l"/>
              </a:tabLst>
            </a:pPr>
            <a:r>
              <a:rPr lang="cs-CZ" sz="2000" dirty="0"/>
              <a:t>Vrstvy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Business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Datová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Aplikační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Technologická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(Fyzická)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Typy vazeb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9041525-0618-4F49-BC80-44D6FB50F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83" y="4572815"/>
            <a:ext cx="2098332" cy="11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4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2.70833E-6 -0.65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Řízení rizik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Verzování AR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Různé metodiky hodnocení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Vazba na regulatorní požadavky</a:t>
            </a:r>
          </a:p>
          <a:p>
            <a:pPr>
              <a:tabLst>
                <a:tab pos="803275" algn="l"/>
              </a:tabLst>
            </a:pPr>
            <a:r>
              <a:rPr lang="cs-CZ" sz="2000" dirty="0" err="1"/>
              <a:t>Workflow</a:t>
            </a:r>
            <a:r>
              <a:rPr lang="cs-CZ" sz="2000" dirty="0"/>
              <a:t> schvalování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El. podpisy dokumentů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Derivace výstupů pro různé stakeholdery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Diagramy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Sestavy (generované / vkládané)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Integrace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SD ITSM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Konfigurační databáze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Pasporty ZP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088EE815-2454-4877-BBE7-E2F30ED9C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7618" y="1218525"/>
            <a:ext cx="7719982" cy="496165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4644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975 -1.8518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Blokové schéma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C9B1A0F3-3298-43D0-B0C8-30B57B7319AE}"/>
              </a:ext>
            </a:extLst>
          </p:cNvPr>
          <p:cNvSpPr/>
          <p:nvPr/>
        </p:nvSpPr>
        <p:spPr>
          <a:xfrm>
            <a:off x="655058" y="1555131"/>
            <a:ext cx="3152552" cy="1592643"/>
          </a:xfrm>
          <a:prstGeom prst="roundRect">
            <a:avLst>
              <a:gd name="adj" fmla="val 8915"/>
            </a:avLst>
          </a:prstGeom>
          <a:solidFill>
            <a:srgbClr val="FFCCCC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C170C4D0-F29F-4186-83D5-57BE10779B91}"/>
              </a:ext>
            </a:extLst>
          </p:cNvPr>
          <p:cNvSpPr/>
          <p:nvPr/>
        </p:nvSpPr>
        <p:spPr>
          <a:xfrm>
            <a:off x="6103774" y="1548849"/>
            <a:ext cx="3376634" cy="1592643"/>
          </a:xfrm>
          <a:prstGeom prst="roundRect">
            <a:avLst>
              <a:gd name="adj" fmla="val 8915"/>
            </a:avLst>
          </a:prstGeom>
          <a:solidFill>
            <a:srgbClr val="FFCCCC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8C067ACA-17D0-4641-805A-5B84648D63D6}"/>
              </a:ext>
            </a:extLst>
          </p:cNvPr>
          <p:cNvSpPr/>
          <p:nvPr/>
        </p:nvSpPr>
        <p:spPr>
          <a:xfrm>
            <a:off x="6103774" y="4042615"/>
            <a:ext cx="3376634" cy="1776833"/>
          </a:xfrm>
          <a:prstGeom prst="roundRect">
            <a:avLst>
              <a:gd name="adj" fmla="val 8915"/>
            </a:avLst>
          </a:prstGeom>
          <a:solidFill>
            <a:srgbClr val="FFCCCC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B05641B6-3DF2-4DCA-9E45-F88FF265CDE9}"/>
              </a:ext>
            </a:extLst>
          </p:cNvPr>
          <p:cNvCxnSpPr>
            <a:cxnSpLocks/>
            <a:stCxn id="18" idx="1"/>
            <a:endCxn id="12" idx="3"/>
          </p:cNvCxnSpPr>
          <p:nvPr/>
        </p:nvCxnSpPr>
        <p:spPr>
          <a:xfrm flipH="1">
            <a:off x="3807610" y="2345171"/>
            <a:ext cx="2296164" cy="62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EDB8B99-6650-403A-A8B1-7630B893E196}"/>
              </a:ext>
            </a:extLst>
          </p:cNvPr>
          <p:cNvSpPr txBox="1"/>
          <p:nvPr/>
        </p:nvSpPr>
        <p:spPr>
          <a:xfrm>
            <a:off x="3043477" y="4397475"/>
            <a:ext cx="1886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Provozní události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2C3C61F6-8296-4700-9278-B1E5CF5EE000}"/>
              </a:ext>
            </a:extLst>
          </p:cNvPr>
          <p:cNvSpPr/>
          <p:nvPr/>
        </p:nvSpPr>
        <p:spPr>
          <a:xfrm>
            <a:off x="672394" y="4001533"/>
            <a:ext cx="1714262" cy="785297"/>
          </a:xfrm>
          <a:prstGeom prst="roundRect">
            <a:avLst>
              <a:gd name="adj" fmla="val 8915"/>
            </a:avLst>
          </a:prstGeom>
          <a:solidFill>
            <a:srgbClr val="FFCCCC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F6AB3481-449D-463E-87BB-410CACE5B293}"/>
              </a:ext>
            </a:extLst>
          </p:cNvPr>
          <p:cNvSpPr txBox="1"/>
          <p:nvPr/>
        </p:nvSpPr>
        <p:spPr>
          <a:xfrm>
            <a:off x="854579" y="4079524"/>
            <a:ext cx="1292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Provozní monitoring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901DBAEF-9BD7-46C5-8B67-1A8C87E4E66E}"/>
              </a:ext>
            </a:extLst>
          </p:cNvPr>
          <p:cNvSpPr/>
          <p:nvPr/>
        </p:nvSpPr>
        <p:spPr>
          <a:xfrm>
            <a:off x="672394" y="4994329"/>
            <a:ext cx="1714262" cy="785297"/>
          </a:xfrm>
          <a:prstGeom prst="roundRect">
            <a:avLst>
              <a:gd name="adj" fmla="val 8915"/>
            </a:avLst>
          </a:prstGeom>
          <a:solidFill>
            <a:srgbClr val="FFCCCC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3FC55E14-42D8-41D0-9DC5-C3175E2BBFBA}"/>
              </a:ext>
            </a:extLst>
          </p:cNvPr>
          <p:cNvSpPr txBox="1"/>
          <p:nvPr/>
        </p:nvSpPr>
        <p:spPr>
          <a:xfrm>
            <a:off x="829909" y="5061509"/>
            <a:ext cx="155674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cs-CZ" dirty="0"/>
              <a:t>Bezpečnostní</a:t>
            </a:r>
          </a:p>
          <a:p>
            <a:r>
              <a:rPr lang="cs-CZ" dirty="0"/>
              <a:t>monitoring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FCF56A2C-4B84-453A-BA0B-E8723A884EC4}"/>
              </a:ext>
            </a:extLst>
          </p:cNvPr>
          <p:cNvSpPr txBox="1"/>
          <p:nvPr/>
        </p:nvSpPr>
        <p:spPr>
          <a:xfrm>
            <a:off x="887672" y="1745005"/>
            <a:ext cx="2552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Evidence ZP/TEP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Evidence ZP/TEP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Správa ZP/TEP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Dokumentace ZP/TEP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407276F0-99D9-4D5A-AD4A-715355B308F4}"/>
              </a:ext>
            </a:extLst>
          </p:cNvPr>
          <p:cNvSpPr txBox="1"/>
          <p:nvPr/>
        </p:nvSpPr>
        <p:spPr>
          <a:xfrm>
            <a:off x="6310615" y="1883504"/>
            <a:ext cx="3048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Řízení rizik</a:t>
            </a:r>
            <a:endParaRPr lang="cs-CZ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Analýza rizik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Bezpečnostní dokumentace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F7205A53-939E-4E0B-9C3C-96B8D8A43E74}"/>
              </a:ext>
            </a:extLst>
          </p:cNvPr>
          <p:cNvSpPr txBox="1"/>
          <p:nvPr/>
        </p:nvSpPr>
        <p:spPr>
          <a:xfrm>
            <a:off x="6344830" y="4453292"/>
            <a:ext cx="2749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ServiceDesk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Tikety: KBU, KBI, Změny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Konfigurační DB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093CBD30-4308-45F8-8AD2-DED28DD5476D}"/>
              </a:ext>
            </a:extLst>
          </p:cNvPr>
          <p:cNvSpPr txBox="1"/>
          <p:nvPr/>
        </p:nvSpPr>
        <p:spPr>
          <a:xfrm>
            <a:off x="3436823" y="5428669"/>
            <a:ext cx="109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Offense</a:t>
            </a:r>
            <a:endParaRPr lang="cs-CZ" dirty="0"/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62576A4B-A0ED-4D23-9798-F4CDD1D4DE23}"/>
              </a:ext>
            </a:extLst>
          </p:cNvPr>
          <p:cNvSpPr txBox="1"/>
          <p:nvPr/>
        </p:nvSpPr>
        <p:spPr>
          <a:xfrm>
            <a:off x="4476060" y="1625049"/>
            <a:ext cx="1381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Seznam aktiv &amp; rizik</a:t>
            </a:r>
          </a:p>
        </p:txBody>
      </p:sp>
      <p:cxnSp>
        <p:nvCxnSpPr>
          <p:cNvPr id="34" name="Přímá spojnice se šipkou 33">
            <a:extLst>
              <a:ext uri="{FF2B5EF4-FFF2-40B4-BE49-F238E27FC236}">
                <a16:creationId xmlns:a16="http://schemas.microsoft.com/office/drawing/2014/main" id="{358A2082-5398-4B59-A8F5-9E817631174E}"/>
              </a:ext>
            </a:extLst>
          </p:cNvPr>
          <p:cNvCxnSpPr>
            <a:cxnSpLocks/>
          </p:cNvCxnSpPr>
          <p:nvPr/>
        </p:nvCxnSpPr>
        <p:spPr>
          <a:xfrm>
            <a:off x="3807610" y="3076038"/>
            <a:ext cx="2272255" cy="1013651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3EAC911E-1645-4173-AD8D-A167021D0DBE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2386656" y="4394182"/>
            <a:ext cx="3651546" cy="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se šipkou 35">
            <a:extLst>
              <a:ext uri="{FF2B5EF4-FFF2-40B4-BE49-F238E27FC236}">
                <a16:creationId xmlns:a16="http://schemas.microsoft.com/office/drawing/2014/main" id="{08290811-3027-4E51-BB6B-17A2B45CEC2A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2386656" y="5384675"/>
            <a:ext cx="3693208" cy="1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C6A1CEBB-1FBF-4739-9743-D49CEBBDC758}"/>
              </a:ext>
            </a:extLst>
          </p:cNvPr>
          <p:cNvSpPr txBox="1"/>
          <p:nvPr/>
        </p:nvSpPr>
        <p:spPr>
          <a:xfrm>
            <a:off x="4476060" y="2398020"/>
            <a:ext cx="1074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Seznam ZP/TEP, události</a:t>
            </a:r>
          </a:p>
        </p:txBody>
      </p: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175F473E-E3DB-424F-8D54-54A19F21679F}"/>
              </a:ext>
            </a:extLst>
          </p:cNvPr>
          <p:cNvCxnSpPr>
            <a:cxnSpLocks/>
            <a:stCxn id="21" idx="0"/>
            <a:endCxn id="18" idx="2"/>
          </p:cNvCxnSpPr>
          <p:nvPr/>
        </p:nvCxnSpPr>
        <p:spPr>
          <a:xfrm flipV="1">
            <a:off x="7792091" y="3141492"/>
            <a:ext cx="0" cy="90112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3B103AC7-012E-4AB2-82FA-98A44F1297B2}"/>
              </a:ext>
            </a:extLst>
          </p:cNvPr>
          <p:cNvSpPr txBox="1"/>
          <p:nvPr/>
        </p:nvSpPr>
        <p:spPr>
          <a:xfrm>
            <a:off x="7834970" y="3292619"/>
            <a:ext cx="1259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Informace o aktivech</a:t>
            </a:r>
          </a:p>
        </p:txBody>
      </p:sp>
    </p:spTree>
    <p:extLst>
      <p:ext uri="{BB962C8B-B14F-4D97-AF65-F5344CB8AC3E}">
        <p14:creationId xmlns:p14="http://schemas.microsoft.com/office/powerpoint/2010/main" val="366356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15" y="687283"/>
            <a:ext cx="10515600" cy="898713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Možnosti modulu EZP/TEP z pohledu</a:t>
            </a:r>
            <a:b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</a:b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zákona o KB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835515"/>
            <a:ext cx="10780682" cy="4343623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Evidence a identifikace majetku, který podléhá ZKB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Evidence technických informací o tomto majetku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Evidence příslušné dokumentace 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Evidence používajících OU/NS 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Evidence externích firem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Evidence autorizovaných pracovníků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Sledování periodických činností</a:t>
            </a:r>
          </a:p>
          <a:p>
            <a:pPr>
              <a:tabLst>
                <a:tab pos="803275" algn="l"/>
              </a:tabLst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/>
              <a:t>Sledování vazeb mezi majetky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/>
              <a:t>Grafická vizualizace vazeb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/>
              <a:t>Integrace aktiv, rizik, událostí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F810417-9CE6-4013-BC96-0CF3EE2D5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275" y="2709590"/>
            <a:ext cx="6068840" cy="34002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5A51C78-18B9-4E6B-8E33-312F47D026A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668020" y="1380559"/>
            <a:ext cx="4103465" cy="16731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940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5C7CDE8-5988-4EDA-B20B-59609FC5F3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87" b="24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Děkuji za pozornost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9A6CBF06-6CF4-4B88-91EB-E2D7DAC00FE6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b="1" dirty="0">
                <a:ea typeface="Inter" panose="02000503000000020004" pitchFamily="2" charset="0"/>
              </a:rPr>
              <a:t>Martin Křepelka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 dirty="0">
                <a:ea typeface="Inter" panose="02000503000000020004" pitchFamily="2" charset="0"/>
              </a:rPr>
              <a:t>Ředitel úseku Speciální a bezpečnostní projekty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E-mail: martin.krepelka@tescosw.cz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Tel.: +420 724 444 735</a:t>
            </a:r>
          </a:p>
        </p:txBody>
      </p:sp>
      <p:pic>
        <p:nvPicPr>
          <p:cNvPr id="11" name="Grafický objekt 10" descr="Obálka se souvislou výplní">
            <a:extLst>
              <a:ext uri="{FF2B5EF4-FFF2-40B4-BE49-F238E27FC236}">
                <a16:creationId xmlns:a16="http://schemas.microsoft.com/office/drawing/2014/main" id="{159FEACD-6EDD-429B-A493-8B48CD7D5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15" name="Grafický objekt 14" descr="Uživatel se souvislou výplní">
            <a:extLst>
              <a:ext uri="{FF2B5EF4-FFF2-40B4-BE49-F238E27FC236}">
                <a16:creationId xmlns:a16="http://schemas.microsoft.com/office/drawing/2014/main" id="{2507722B-C031-4414-89DB-88137F1BE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17" name="Grafický objekt 16" descr="Sluchátko se souvislou výplní">
            <a:extLst>
              <a:ext uri="{FF2B5EF4-FFF2-40B4-BE49-F238E27FC236}">
                <a16:creationId xmlns:a16="http://schemas.microsoft.com/office/drawing/2014/main" id="{63AB261F-BD0E-45D9-AA0B-13806E1665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AB5C8252-805F-46B2-9036-52C721B6B8BC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71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523</Words>
  <Application>Microsoft Office PowerPoint</Application>
  <PresentationFormat>Širokoúhlá obrazovka</PresentationFormat>
  <Paragraphs>137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Inter</vt:lpstr>
      <vt:lpstr>Motiv Office</vt:lpstr>
      <vt:lpstr>Prezentace aplikace PowerPoint</vt:lpstr>
      <vt:lpstr>Kybernetická bezpečnost &amp; TESCO SW a.s.</vt:lpstr>
      <vt:lpstr>KB &amp; Bezpečný životní cyklus IS</vt:lpstr>
      <vt:lpstr>Analýza rizik</vt:lpstr>
      <vt:lpstr>Diagram aktiv</vt:lpstr>
      <vt:lpstr>Řízení rizik</vt:lpstr>
      <vt:lpstr>Blokové schéma</vt:lpstr>
      <vt:lpstr>Možnosti modulu EZP/TEP z pohledu zákona o KB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2024-05-28T08:05:56Z</dcterms:modified>
</cp:coreProperties>
</file>