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9" r:id="rId2"/>
    <p:sldId id="290" r:id="rId3"/>
    <p:sldId id="291" r:id="rId4"/>
    <p:sldId id="292" r:id="rId5"/>
    <p:sldId id="296" r:id="rId6"/>
    <p:sldId id="297" r:id="rId7"/>
    <p:sldId id="301" r:id="rId8"/>
    <p:sldId id="302" r:id="rId9"/>
    <p:sldId id="303" r:id="rId10"/>
    <p:sldId id="304" r:id="rId11"/>
    <p:sldId id="309" r:id="rId12"/>
    <p:sldId id="310" r:id="rId13"/>
    <p:sldId id="311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D1D1"/>
    <a:srgbClr val="FFCCCC"/>
    <a:srgbClr val="FFD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9" autoAdjust="0"/>
    <p:restoredTop sz="68513" autoAdjust="0"/>
  </p:normalViewPr>
  <p:slideViewPr>
    <p:cSldViewPr snapToGrid="0">
      <p:cViewPr varScale="1">
        <p:scale>
          <a:sx n="88" d="100"/>
          <a:sy n="88" d="100"/>
        </p:scale>
        <p:origin x="1320" y="90"/>
      </p:cViewPr>
      <p:guideLst/>
    </p:cSldViewPr>
  </p:slideViewPr>
  <p:outlineViewPr>
    <p:cViewPr>
      <p:scale>
        <a:sx n="33" d="100"/>
        <a:sy n="33" d="100"/>
      </p:scale>
      <p:origin x="0" y="-2733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C645A-F687-46B8-AC89-B9CF848E33C9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A52E4-A6A9-4AC0-BDC4-31831395D3E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2270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7424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934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6640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3775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0409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1136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25750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154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6778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2860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62712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2860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31538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1092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32949E-1099-4C1F-91AE-F911D948A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E99AD65-1F0D-4BF1-95D9-11230AC1C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EBF5492-6DAF-4A89-9277-6476FE426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E32823C-F508-4791-9D8D-4F72BF0BB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148EFA-0EF1-45B4-8404-EA43234A1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997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D83586-8651-43CC-9B8D-D6393BAB9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C73307-D004-46B9-84F2-5DCB206DB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172EFBA-9666-49CD-8C40-A492F6629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2444A08-A91E-44F3-84AA-0B16988F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86434E3-ED81-4498-8C99-AB2C5CD36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215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865AE3-CDBE-4284-BBA8-EA16E67A6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7B0104B-6817-49A9-8E49-F36F28369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92924E5-4036-441B-A724-BCF7D6601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187538A-461F-43C1-9FA7-9B5384C1D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1E739B-8920-4365-976A-8A1CA3E6D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940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6545A7-3D8C-40CE-99FA-AE2817A14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5E82923-C60A-41B6-A583-EFBC43F22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9346C2-4B06-4320-8BF6-B2FBF75F9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0D29FA3-2F31-42E3-8432-3B5C94634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F23018-A5F8-4722-8765-74362AF41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3724C39-CBE9-46D4-9919-715123B11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707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160CD4-00C6-4FA7-B599-8DC77D0F4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447C174-4982-44DE-9E57-23C3D147F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A0E3B1F-47FA-4BB7-BA69-17CFC8B3A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921ED9E-26A8-4E62-A8E1-A0DD8024C3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E12A680-2EAA-4B92-BEC2-45233D9FB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860D215-EA4F-4F67-9612-32DAFDD34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CF3340D-5B2B-425A-8CFE-72F70072E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CA53FC7-882E-401A-81EC-7CC29E07D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248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18CB47-205D-4289-B9B8-2ADD0F9DF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272F596-815B-4880-825A-59C93F08C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B617100-D272-4463-9D0D-D4E126DD6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84DA6F7-13C1-4CF1-8003-FF06BE80C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980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5C8EDD1-90E8-484E-829B-CFD53647E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38D8573-AFB9-4F62-9D0D-D187DCA68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526EB4B-BEDA-4EBB-B7B1-98F0ECA1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238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A522DB-3C1E-4E74-8C45-C2781CF39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4F6B75-ADE0-4338-9840-8CE6BCBD9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7386522-56B1-4545-A924-973FEDC37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2D19474-2426-4ACD-A2C8-2248E1D37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9F8FEA-3FFE-44EF-93DE-66C739A0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0951F3-E153-4DB1-A805-DEA670B93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046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70E9AB-329A-4ADD-9416-4EF0871AC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D5340E3-FB7C-4A4A-ADC3-1F23BA5E72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03150A2-189E-403B-85F8-C7976BD08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22ED066-58C9-4212-8A17-AB2101E2E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09492A9-6837-4A9A-816B-5CFA440E5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A9F4E45-C16B-4CAA-8CA3-2DE6D8674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524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B3933B-DAE8-41EA-9BE1-422136B93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A733558-C3E3-4D5C-A6C8-734B1BF29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377930-9ABB-44E9-AA8D-16E55427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965730E-1286-4069-BF8D-94963A60F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78D096-8CE8-4A47-8955-163E158D6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176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C97F540-6A37-41A8-A2DF-A522ADD3C9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CC35D18-BC60-45FF-9EA3-B1C7339AF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B440FB-1A8A-4397-A67D-BF3F58700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41FF94F-9BF2-4776-8734-0165550A1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7318B63-1CF7-470A-A628-E473E0274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728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90DDC91-AB7E-44C8-8614-C1EA84F6D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33955F8-F661-4A57-BFCF-421D10805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494B79-30DE-40D7-9A65-D9319F74B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7298C7E-9AFA-45D7-B47D-6BB36FDAB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E2ED211-15A6-4326-9E23-ADA1D1848C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075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.png"/><Relationship Id="rId7" Type="http://schemas.openxmlformats.org/officeDocument/2006/relationships/image" Target="../media/image28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.png"/><Relationship Id="rId10" Type="http://schemas.openxmlformats.org/officeDocument/2006/relationships/image" Target="../media/image31.png"/><Relationship Id="rId4" Type="http://schemas.microsoft.com/office/2007/relationships/hdphoto" Target="../media/hdphoto1.wdp"/><Relationship Id="rId9" Type="http://schemas.openxmlformats.org/officeDocument/2006/relationships/image" Target="../media/image3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112D363-A222-498E-AC72-B932EE58A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DAC6D56-2EF6-4D1A-8829-386B6D01F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51DBE3E-BEEC-41FE-A30D-92A91E134E09}"/>
              </a:ext>
            </a:extLst>
          </p:cNvPr>
          <p:cNvSpPr txBox="1"/>
          <p:nvPr/>
        </p:nvSpPr>
        <p:spPr>
          <a:xfrm>
            <a:off x="802640" y="3893128"/>
            <a:ext cx="102220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Možnosti portálových řešení </a:t>
            </a:r>
            <a:r>
              <a:rPr lang="cs-CZ" sz="4400" b="1" dirty="0" err="1">
                <a:solidFill>
                  <a:srgbClr val="C00000"/>
                </a:solidFill>
                <a:ea typeface="Inter ExtraBold" panose="02000503000000020004" pitchFamily="2" charset="0"/>
              </a:rPr>
              <a:t>MyDesk</a:t>
            </a:r>
            <a:endParaRPr lang="cs-CZ" sz="4400" b="1" dirty="0">
              <a:solidFill>
                <a:srgbClr val="C00000"/>
              </a:solidFill>
              <a:ea typeface="Inter ExtraBold" panose="02000503000000020004" pitchFamily="2" charset="0"/>
            </a:endParaRPr>
          </a:p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Nákupní košík </a:t>
            </a:r>
            <a:r>
              <a:rPr lang="cs-CZ" sz="4400" b="1" dirty="0" err="1">
                <a:solidFill>
                  <a:srgbClr val="C00000"/>
                </a:solidFill>
                <a:ea typeface="Inter ExtraBold" panose="02000503000000020004" pitchFamily="2" charset="0"/>
              </a:rPr>
              <a:t>MultiWeb</a:t>
            </a:r>
            <a:endParaRPr lang="cs-CZ" sz="4400" b="1" dirty="0">
              <a:solidFill>
                <a:srgbClr val="C00000"/>
              </a:solidFill>
              <a:ea typeface="Inter ExtraBold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98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Portál, </a:t>
            </a:r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Fama</a:t>
            </a: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+ a Košík ...původní trojice aplikací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pic>
        <p:nvPicPr>
          <p:cNvPr id="12" name="Zástupný obsah 10">
            <a:extLst>
              <a:ext uri="{FF2B5EF4-FFF2-40B4-BE49-F238E27FC236}">
                <a16:creationId xmlns:a16="http://schemas.microsoft.com/office/drawing/2014/main" id="{79618D73-316C-4E82-A154-BB29189674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45061" y="1439752"/>
            <a:ext cx="4389386" cy="2342465"/>
          </a:xfrm>
          <a:ln>
            <a:noFill/>
          </a:ln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6278FE31-A5AB-4B84-BE5E-A19A770CEE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5844" y="3224475"/>
            <a:ext cx="5393410" cy="2847508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A16DAA75-67B3-4010-BD81-33CB02E225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6617" y="1439751"/>
            <a:ext cx="4403979" cy="234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98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Sloučení Portálu, </a:t>
            </a:r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Fama</a:t>
            </a: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+ a vznik </a:t>
            </a:r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MyDesk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CF5064AE-756F-427C-9158-2B9A02D4DD1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5" t="665" r="714" b="879"/>
          <a:stretch/>
        </p:blipFill>
        <p:spPr>
          <a:xfrm>
            <a:off x="6275906" y="1355988"/>
            <a:ext cx="5290139" cy="468190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8EEB12DD-A1D1-48FE-872A-610A897FFF8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" t="-639" r="364" b="-1"/>
          <a:stretch/>
        </p:blipFill>
        <p:spPr>
          <a:xfrm>
            <a:off x="590013" y="3696940"/>
            <a:ext cx="4420672" cy="2357432"/>
          </a:xfrm>
          <a:prstGeom prst="rect">
            <a:avLst/>
          </a:prstGeom>
        </p:spPr>
      </p:pic>
      <p:pic>
        <p:nvPicPr>
          <p:cNvPr id="21" name="Zástupný obsah 10">
            <a:extLst>
              <a:ext uri="{FF2B5EF4-FFF2-40B4-BE49-F238E27FC236}">
                <a16:creationId xmlns:a16="http://schemas.microsoft.com/office/drawing/2014/main" id="{09E3BE95-A095-4833-8074-60E66CD75F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l="374" t="643" r="627" b="1070"/>
          <a:stretch/>
        </p:blipFill>
        <p:spPr>
          <a:xfrm>
            <a:off x="604156" y="1324065"/>
            <a:ext cx="4392387" cy="2327245"/>
          </a:xfrm>
        </p:spPr>
      </p:pic>
      <p:sp>
        <p:nvSpPr>
          <p:cNvPr id="7" name="Šipka: doprava 6">
            <a:extLst>
              <a:ext uri="{FF2B5EF4-FFF2-40B4-BE49-F238E27FC236}">
                <a16:creationId xmlns:a16="http://schemas.microsoft.com/office/drawing/2014/main" id="{1C2D557A-C33E-46BB-A9C2-B085B83C413E}"/>
              </a:ext>
            </a:extLst>
          </p:cNvPr>
          <p:cNvSpPr/>
          <p:nvPr/>
        </p:nvSpPr>
        <p:spPr>
          <a:xfrm>
            <a:off x="5215774" y="3347112"/>
            <a:ext cx="880226" cy="699655"/>
          </a:xfrm>
          <a:prstGeom prst="rightArrow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324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Fama</a:t>
            </a: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+ a </a:t>
            </a:r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MyDesk</a:t>
            </a: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 – sjednocení přináší výhody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C0F04A1C-9318-4B24-9C7C-450DD873C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780682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b="1" dirty="0"/>
              <a:t>Jednotné pracovní prostředí </a:t>
            </a:r>
            <a:r>
              <a:rPr lang="cs-CZ" sz="2000" dirty="0"/>
              <a:t>(méně přihlašování, žádné přecházení mezi aplikacemi)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Jediná URL adresa </a:t>
            </a:r>
            <a:r>
              <a:rPr lang="cs-CZ" sz="2000" dirty="0"/>
              <a:t>(nikdo se nesplete)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Jednodušší správa </a:t>
            </a:r>
            <a:r>
              <a:rPr lang="cs-CZ" sz="2000" dirty="0"/>
              <a:t>(1 instance aplikace, 1 URL, 1 certifikát, 1 zástupce, …)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Poloviční počet aplikací </a:t>
            </a:r>
            <a:r>
              <a:rPr lang="cs-CZ" sz="2000" dirty="0"/>
              <a:t>(2 produkční + 2 testovací -&gt; nově 1 produkce + 1 test)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Nové možnosti </a:t>
            </a:r>
            <a:r>
              <a:rPr lang="cs-CZ" sz="2000" dirty="0">
                <a:sym typeface="Wingdings" panose="05000000000000000000" pitchFamily="2" charset="2"/>
              </a:rPr>
              <a:t></a:t>
            </a:r>
            <a:r>
              <a:rPr lang="cs-CZ" sz="2000" dirty="0"/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81044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Další evoluce </a:t>
            </a:r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MyDesk</a:t>
            </a: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 = Dashboard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3B449095-2F37-4F8A-88D2-AD2E25FC3F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950" y="1226465"/>
            <a:ext cx="7750100" cy="484683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297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Více prostoru, více Dashboardů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DDF84030-D8BB-460E-99C0-7120F1A874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360" y="1324065"/>
            <a:ext cx="1029405" cy="4769446"/>
          </a:xfrm>
          <a:prstGeom prst="rect">
            <a:avLst/>
          </a:prstGeom>
          <a:ln>
            <a:noFill/>
          </a:ln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5BC1001-8792-4173-891D-6A9FF3949E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8882" y="1324064"/>
            <a:ext cx="2059894" cy="4769448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FE7D1D1F-8F27-43A1-9EFD-59998FC60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8421" y="1324065"/>
            <a:ext cx="2044047" cy="4769446"/>
          </a:xfrm>
          <a:prstGeom prst="rect">
            <a:avLst/>
          </a:prstGeom>
          <a:ln>
            <a:noFill/>
          </a:ln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8DFFF382-3E52-414C-BD5F-C3263B5689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69421" y="1324064"/>
            <a:ext cx="2044048" cy="4769446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F88AD832-A8B8-415B-80DF-67BAE77F9F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27881" y="1324064"/>
            <a:ext cx="2036127" cy="4769447"/>
          </a:xfrm>
          <a:prstGeom prst="rect">
            <a:avLst/>
          </a:prstGeom>
        </p:spPr>
      </p:pic>
      <p:sp>
        <p:nvSpPr>
          <p:cNvPr id="19" name="Šipka: doprava 18">
            <a:extLst>
              <a:ext uri="{FF2B5EF4-FFF2-40B4-BE49-F238E27FC236}">
                <a16:creationId xmlns:a16="http://schemas.microsoft.com/office/drawing/2014/main" id="{793A6D6E-1ECD-4E5A-AEEF-74BCC70B71A7}"/>
              </a:ext>
            </a:extLst>
          </p:cNvPr>
          <p:cNvSpPr/>
          <p:nvPr/>
        </p:nvSpPr>
        <p:spPr>
          <a:xfrm>
            <a:off x="1902582" y="3439606"/>
            <a:ext cx="832022" cy="546100"/>
          </a:xfrm>
          <a:prstGeom prst="rightArrow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312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8112BB2-A5DE-4582-B682-D2AF3AA28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515" y="687283"/>
            <a:ext cx="10515600" cy="898713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Dashboardy jsou plně konfigurovatelné</a:t>
            </a:r>
            <a:b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</a:b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a nabízí mnoho funkcí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3A851CD8-4B16-4BD5-AAAC-C46E871E37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097" y="2069937"/>
            <a:ext cx="949353" cy="955177"/>
          </a:xfrm>
          <a:prstGeom prst="rect">
            <a:avLst/>
          </a:prstGeom>
        </p:spPr>
      </p:pic>
      <p:sp>
        <p:nvSpPr>
          <p:cNvPr id="17" name="Zástupný obsah 2">
            <a:extLst>
              <a:ext uri="{FF2B5EF4-FFF2-40B4-BE49-F238E27FC236}">
                <a16:creationId xmlns:a16="http://schemas.microsoft.com/office/drawing/2014/main" id="{2A90799E-0A7E-4A2E-A79D-B37CCC86C5DC}"/>
              </a:ext>
            </a:extLst>
          </p:cNvPr>
          <p:cNvSpPr txBox="1">
            <a:spLocks/>
          </p:cNvSpPr>
          <p:nvPr/>
        </p:nvSpPr>
        <p:spPr>
          <a:xfrm>
            <a:off x="577438" y="3295461"/>
            <a:ext cx="2363688" cy="386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cs-CZ" sz="2000" dirty="0">
                <a:ea typeface="Inter SemiBold" panose="02000503000000020004" pitchFamily="2" charset="0"/>
              </a:rPr>
              <a:t>Sčítání hodnot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5B984459-1834-4647-BC6D-B68F7F7432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371" y="3642551"/>
            <a:ext cx="949353" cy="943420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01AAD3FC-50B0-4E2D-847A-5DD5AD2419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097" y="5176012"/>
            <a:ext cx="975990" cy="975990"/>
          </a:xfrm>
          <a:prstGeom prst="rect">
            <a:avLst/>
          </a:prstGeom>
        </p:spPr>
      </p:pic>
      <p:sp>
        <p:nvSpPr>
          <p:cNvPr id="20" name="Zástupný obsah 2">
            <a:extLst>
              <a:ext uri="{FF2B5EF4-FFF2-40B4-BE49-F238E27FC236}">
                <a16:creationId xmlns:a16="http://schemas.microsoft.com/office/drawing/2014/main" id="{2FD94B8D-62C0-476E-8BB9-3F3F772BE0CF}"/>
              </a:ext>
            </a:extLst>
          </p:cNvPr>
          <p:cNvSpPr txBox="1">
            <a:spLocks/>
          </p:cNvSpPr>
          <p:nvPr/>
        </p:nvSpPr>
        <p:spPr>
          <a:xfrm>
            <a:off x="571164" y="4845548"/>
            <a:ext cx="2363688" cy="386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cs-CZ" sz="2000" dirty="0">
                <a:ea typeface="Inter SemiBold" panose="02000503000000020004" pitchFamily="2" charset="0"/>
              </a:rPr>
              <a:t>Prokliky na seznamy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cs-CZ" sz="2000" dirty="0">
              <a:ea typeface="Inter SemiBold" panose="02000503000000020004" pitchFamily="2" charset="0"/>
            </a:endParaRPr>
          </a:p>
        </p:txBody>
      </p:sp>
      <p:sp>
        <p:nvSpPr>
          <p:cNvPr id="21" name="Zástupný obsah 2">
            <a:extLst>
              <a:ext uri="{FF2B5EF4-FFF2-40B4-BE49-F238E27FC236}">
                <a16:creationId xmlns:a16="http://schemas.microsoft.com/office/drawing/2014/main" id="{CAA065AE-83E6-46EF-8F01-7D59E50BAE6F}"/>
              </a:ext>
            </a:extLst>
          </p:cNvPr>
          <p:cNvSpPr txBox="1">
            <a:spLocks/>
          </p:cNvSpPr>
          <p:nvPr/>
        </p:nvSpPr>
        <p:spPr>
          <a:xfrm>
            <a:off x="2938644" y="1721498"/>
            <a:ext cx="2544501" cy="3866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cs-CZ" sz="2000" dirty="0">
                <a:ea typeface="Inter SemiBold" panose="02000503000000020004" pitchFamily="2" charset="0"/>
              </a:rPr>
              <a:t>Zpřístupnění formulářů</a:t>
            </a:r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0690C208-ADE5-47B1-AD62-46F669DBD9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8477" y="2105494"/>
            <a:ext cx="949353" cy="943456"/>
          </a:xfrm>
          <a:prstGeom prst="rect">
            <a:avLst/>
          </a:prstGeom>
        </p:spPr>
      </p:pic>
      <p:sp>
        <p:nvSpPr>
          <p:cNvPr id="23" name="Zástupný obsah 2">
            <a:extLst>
              <a:ext uri="{FF2B5EF4-FFF2-40B4-BE49-F238E27FC236}">
                <a16:creationId xmlns:a16="http://schemas.microsoft.com/office/drawing/2014/main" id="{2A9E5CD0-FD94-4693-AB26-37C442E2A2CA}"/>
              </a:ext>
            </a:extLst>
          </p:cNvPr>
          <p:cNvSpPr txBox="1">
            <a:spLocks/>
          </p:cNvSpPr>
          <p:nvPr/>
        </p:nvSpPr>
        <p:spPr>
          <a:xfrm>
            <a:off x="2934852" y="3325896"/>
            <a:ext cx="2544501" cy="386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cs-CZ" sz="2000" dirty="0">
                <a:ea typeface="Inter SemiBold" panose="02000503000000020004" pitchFamily="2" charset="0"/>
              </a:rPr>
              <a:t>Publikaci sestav</a:t>
            </a:r>
          </a:p>
        </p:txBody>
      </p:sp>
      <p:pic>
        <p:nvPicPr>
          <p:cNvPr id="24" name="Obrázek 23">
            <a:extLst>
              <a:ext uri="{FF2B5EF4-FFF2-40B4-BE49-F238E27FC236}">
                <a16:creationId xmlns:a16="http://schemas.microsoft.com/office/drawing/2014/main" id="{9FA401D1-06C2-4867-9078-42EA8E405F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8477" y="3668885"/>
            <a:ext cx="936066" cy="941809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138ACA2C-A8ED-4D56-BB4D-90FB859FCC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4056" y="4849541"/>
            <a:ext cx="2605844" cy="1300908"/>
          </a:xfrm>
          <a:prstGeom prst="rect">
            <a:avLst/>
          </a:prstGeom>
        </p:spPr>
      </p:pic>
      <p:pic>
        <p:nvPicPr>
          <p:cNvPr id="26" name="Obrázek 25">
            <a:extLst>
              <a:ext uri="{FF2B5EF4-FFF2-40B4-BE49-F238E27FC236}">
                <a16:creationId xmlns:a16="http://schemas.microsoft.com/office/drawing/2014/main" id="{0ECA0442-9796-437D-9064-CC454CB95DA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54055" y="2106642"/>
            <a:ext cx="2605844" cy="2613862"/>
          </a:xfrm>
          <a:prstGeom prst="rect">
            <a:avLst/>
          </a:prstGeom>
        </p:spPr>
      </p:pic>
      <p:sp>
        <p:nvSpPr>
          <p:cNvPr id="27" name="Zástupný obsah 2">
            <a:extLst>
              <a:ext uri="{FF2B5EF4-FFF2-40B4-BE49-F238E27FC236}">
                <a16:creationId xmlns:a16="http://schemas.microsoft.com/office/drawing/2014/main" id="{503BAC5F-117C-463E-A275-450F9ECF68B7}"/>
              </a:ext>
            </a:extLst>
          </p:cNvPr>
          <p:cNvSpPr txBox="1">
            <a:spLocks/>
          </p:cNvSpPr>
          <p:nvPr/>
        </p:nvSpPr>
        <p:spPr>
          <a:xfrm>
            <a:off x="5552250" y="1740370"/>
            <a:ext cx="2544501" cy="386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cs-CZ" sz="2000" dirty="0">
                <a:ea typeface="Inter SemiBold" panose="02000503000000020004" pitchFamily="2" charset="0"/>
              </a:rPr>
              <a:t>Různé druhy grafů</a:t>
            </a:r>
          </a:p>
        </p:txBody>
      </p:sp>
      <p:pic>
        <p:nvPicPr>
          <p:cNvPr id="28" name="Obrázek 27">
            <a:extLst>
              <a:ext uri="{FF2B5EF4-FFF2-40B4-BE49-F238E27FC236}">
                <a16:creationId xmlns:a16="http://schemas.microsoft.com/office/drawing/2014/main" id="{798D1540-A73D-4A14-BEF5-A069A262B3E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22448" y="5193740"/>
            <a:ext cx="1543565" cy="869277"/>
          </a:xfrm>
          <a:prstGeom prst="rect">
            <a:avLst/>
          </a:prstGeom>
        </p:spPr>
      </p:pic>
      <p:sp>
        <p:nvSpPr>
          <p:cNvPr id="29" name="Zástupný obsah 2">
            <a:extLst>
              <a:ext uri="{FF2B5EF4-FFF2-40B4-BE49-F238E27FC236}">
                <a16:creationId xmlns:a16="http://schemas.microsoft.com/office/drawing/2014/main" id="{6992DCE6-D2BC-4CAD-9CB3-C4B4C8209AC7}"/>
              </a:ext>
            </a:extLst>
          </p:cNvPr>
          <p:cNvSpPr txBox="1">
            <a:spLocks/>
          </p:cNvSpPr>
          <p:nvPr/>
        </p:nvSpPr>
        <p:spPr>
          <a:xfrm>
            <a:off x="2934852" y="4851575"/>
            <a:ext cx="2363688" cy="386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cs-CZ" sz="2000" dirty="0">
                <a:ea typeface="Inter SemiBold" panose="02000503000000020004" pitchFamily="2" charset="0"/>
              </a:rPr>
              <a:t>Zobrazení obrázků</a:t>
            </a:r>
          </a:p>
        </p:txBody>
      </p:sp>
      <p:pic>
        <p:nvPicPr>
          <p:cNvPr id="30" name="Obrázek 29">
            <a:extLst>
              <a:ext uri="{FF2B5EF4-FFF2-40B4-BE49-F238E27FC236}">
                <a16:creationId xmlns:a16="http://schemas.microsoft.com/office/drawing/2014/main" id="{183C0B4E-6579-44A7-8B4A-AFF35CDF3DE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15414" y="2120031"/>
            <a:ext cx="3222066" cy="2083867"/>
          </a:xfrm>
          <a:prstGeom prst="rect">
            <a:avLst/>
          </a:prstGeom>
        </p:spPr>
      </p:pic>
      <p:sp>
        <p:nvSpPr>
          <p:cNvPr id="31" name="Zástupný obsah 2">
            <a:extLst>
              <a:ext uri="{FF2B5EF4-FFF2-40B4-BE49-F238E27FC236}">
                <a16:creationId xmlns:a16="http://schemas.microsoft.com/office/drawing/2014/main" id="{97F10A5F-7987-442F-BA22-77A70F8A3702}"/>
              </a:ext>
            </a:extLst>
          </p:cNvPr>
          <p:cNvSpPr txBox="1">
            <a:spLocks/>
          </p:cNvSpPr>
          <p:nvPr/>
        </p:nvSpPr>
        <p:spPr>
          <a:xfrm>
            <a:off x="8514012" y="1740370"/>
            <a:ext cx="2544501" cy="386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cs-CZ" sz="2000" dirty="0">
                <a:ea typeface="Inter SemiBold" panose="02000503000000020004" pitchFamily="2" charset="0"/>
              </a:rPr>
              <a:t>Seznamy</a:t>
            </a:r>
          </a:p>
        </p:txBody>
      </p:sp>
      <p:sp>
        <p:nvSpPr>
          <p:cNvPr id="32" name="Zástupný obsah 2">
            <a:extLst>
              <a:ext uri="{FF2B5EF4-FFF2-40B4-BE49-F238E27FC236}">
                <a16:creationId xmlns:a16="http://schemas.microsoft.com/office/drawing/2014/main" id="{7F056066-6CB7-428C-B513-A5DB1B3C0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164" y="1739758"/>
            <a:ext cx="2363688" cy="38665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000" dirty="0">
                <a:ea typeface="Inter SemiBold" panose="02000503000000020004" pitchFamily="2" charset="0"/>
              </a:rPr>
              <a:t>Počítání záznamů</a:t>
            </a:r>
          </a:p>
        </p:txBody>
      </p:sp>
    </p:spTree>
    <p:extLst>
      <p:ext uri="{BB962C8B-B14F-4D97-AF65-F5344CB8AC3E}">
        <p14:creationId xmlns:p14="http://schemas.microsoft.com/office/powerpoint/2010/main" val="24023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8112BB2-A5DE-4582-B682-D2AF3AA28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515" y="687283"/>
            <a:ext cx="10515600" cy="898713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Dashboardy jsou plně konfigurovatelné</a:t>
            </a:r>
            <a:b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</a:b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a nabízí mnoho funkcí</a:t>
            </a:r>
          </a:p>
        </p:txBody>
      </p:sp>
      <p:sp>
        <p:nvSpPr>
          <p:cNvPr id="33" name="Zástupný obsah 2">
            <a:extLst>
              <a:ext uri="{FF2B5EF4-FFF2-40B4-BE49-F238E27FC236}">
                <a16:creationId xmlns:a16="http://schemas.microsoft.com/office/drawing/2014/main" id="{84EAD65F-A545-4D5D-AF4C-52BC7014E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835515"/>
            <a:ext cx="10780682" cy="434362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Dostupnost prvků lze řídit právy</a:t>
            </a:r>
          </a:p>
          <a:p>
            <a:pPr>
              <a:lnSpc>
                <a:spcPct val="100000"/>
              </a:lnSpc>
            </a:pPr>
            <a:r>
              <a:rPr lang="cs-CZ" sz="2100" dirty="0"/>
              <a:t>Aplikuje se kompetenční omezení</a:t>
            </a:r>
          </a:p>
          <a:p>
            <a:pPr>
              <a:lnSpc>
                <a:spcPct val="100000"/>
              </a:lnSpc>
            </a:pPr>
            <a:r>
              <a:rPr lang="cs-CZ" sz="2100" dirty="0"/>
              <a:t>Vše je interaktivní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Prokliky zobrazují pouze záznamy vstupující do výpočtů</a:t>
            </a:r>
            <a:endParaRPr lang="cs-CZ" sz="1000" dirty="0"/>
          </a:p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Grafy lze škálovat, vypínat zvolené hodnoty</a:t>
            </a:r>
            <a:endParaRPr lang="cs-CZ" sz="1000" dirty="0">
              <a:ea typeface="Inter SemiBold" panose="02000503000000020004" pitchFamily="2" charset="0"/>
            </a:endParaRPr>
          </a:p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Seznamy lze filtrovat</a:t>
            </a:r>
            <a:endParaRPr lang="cs-CZ" sz="1000" dirty="0">
              <a:ea typeface="Inter SemiBold" panose="02000503000000020004" pitchFamily="2" charset="0"/>
            </a:endParaRPr>
          </a:p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Je dostupné </a:t>
            </a:r>
            <a:r>
              <a:rPr lang="cs-CZ" sz="2000" dirty="0" err="1">
                <a:ea typeface="Inter SemiBold" panose="02000503000000020004" pitchFamily="2" charset="0"/>
              </a:rPr>
              <a:t>WorkFlow</a:t>
            </a:r>
            <a:r>
              <a:rPr lang="cs-CZ" sz="2000" dirty="0">
                <a:ea typeface="Inter SemiBold" panose="02000503000000020004" pitchFamily="2" charset="0"/>
              </a:rPr>
              <a:t> záznamů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000" dirty="0">
                <a:solidFill>
                  <a:srgbClr val="C00000"/>
                </a:solidFill>
                <a:ea typeface="Inter SemiBold" panose="02000503000000020004" pitchFamily="2" charset="0"/>
              </a:rPr>
              <a:t>    … a vše lze nastavit konkrétním rolím a potřebám!</a:t>
            </a:r>
          </a:p>
        </p:txBody>
      </p:sp>
    </p:spTree>
    <p:extLst>
      <p:ext uri="{BB962C8B-B14F-4D97-AF65-F5344CB8AC3E}">
        <p14:creationId xmlns:p14="http://schemas.microsoft.com/office/powerpoint/2010/main" val="327394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Fama</a:t>
            </a: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+ s </a:t>
            </a:r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MyDesk</a:t>
            </a: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 + nový Košík = tři aplikace v jedné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9" name="Šipka: doprava 18">
            <a:extLst>
              <a:ext uri="{FF2B5EF4-FFF2-40B4-BE49-F238E27FC236}">
                <a16:creationId xmlns:a16="http://schemas.microsoft.com/office/drawing/2014/main" id="{793A6D6E-1ECD-4E5A-AEEF-74BCC70B71A7}"/>
              </a:ext>
            </a:extLst>
          </p:cNvPr>
          <p:cNvSpPr/>
          <p:nvPr/>
        </p:nvSpPr>
        <p:spPr>
          <a:xfrm>
            <a:off x="5263978" y="3480881"/>
            <a:ext cx="832022" cy="546100"/>
          </a:xfrm>
          <a:prstGeom prst="rightArrow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6E18E121-AAEF-4032-B188-B06F50EF4B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844" y="1821950"/>
            <a:ext cx="5680238" cy="3214100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65FE4B89-8A9B-4086-83DA-8003F6A51F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782" y="3753773"/>
            <a:ext cx="4544352" cy="2417129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BB522FD0-FD85-4669-A6D2-FB7F05626B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782" y="1248467"/>
            <a:ext cx="4544352" cy="240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67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Nový Košík v prostředí </a:t>
            </a:r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Multiweb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ED20CFC4-7199-4295-8840-60D60F3E3E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364" y="1233145"/>
            <a:ext cx="10080305" cy="493775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428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Nový Košík přináší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60EA4DD9-BFCC-4ACF-8A05-DE1C1B5C6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780682" cy="487705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Ještě jednodušší objednávání materiálů ze skladů</a:t>
            </a:r>
          </a:p>
          <a:p>
            <a:pPr>
              <a:lnSpc>
                <a:spcPct val="100000"/>
              </a:lnSpc>
            </a:pPr>
            <a:r>
              <a:rPr lang="cs-CZ" sz="2000" dirty="0"/>
              <a:t>Moderní design a přehlednost</a:t>
            </a:r>
          </a:p>
          <a:p>
            <a:pPr>
              <a:lnSpc>
                <a:spcPct val="100000"/>
              </a:lnSpc>
            </a:pPr>
            <a:r>
              <a:rPr lang="cs-CZ" sz="2000" dirty="0"/>
              <a:t>Snadné ovládání</a:t>
            </a:r>
          </a:p>
          <a:p>
            <a:pPr>
              <a:lnSpc>
                <a:spcPct val="100000"/>
              </a:lnSpc>
            </a:pPr>
            <a:r>
              <a:rPr lang="cs-CZ" sz="2000" dirty="0"/>
              <a:t>Obrázky materiálů</a:t>
            </a:r>
          </a:p>
          <a:p>
            <a:pPr>
              <a:lnSpc>
                <a:spcPct val="100000"/>
              </a:lnSpc>
            </a:pPr>
            <a:r>
              <a:rPr lang="cs-CZ" sz="2000" dirty="0"/>
              <a:t>Připojené dokumenty</a:t>
            </a:r>
          </a:p>
          <a:p>
            <a:pPr>
              <a:lnSpc>
                <a:spcPct val="100000"/>
              </a:lnSpc>
            </a:pPr>
            <a:r>
              <a:rPr lang="cs-CZ" sz="2000" dirty="0"/>
              <a:t>Zachování oblíbených funkcí</a:t>
            </a:r>
          </a:p>
          <a:p>
            <a:pPr>
              <a:lnSpc>
                <a:spcPct val="100000"/>
              </a:lnSpc>
            </a:pPr>
            <a:r>
              <a:rPr lang="cs-CZ" sz="2000" dirty="0"/>
              <a:t>Nové uživatelské prvky - například </a:t>
            </a:r>
            <a:r>
              <a:rPr lang="cs-CZ" sz="2000" dirty="0" err="1"/>
              <a:t>Stepper</a:t>
            </a:r>
            <a:endParaRPr lang="cs-CZ" sz="2000" dirty="0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5C035EB6-22E0-4EA0-830E-1DA20127C0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7259" y="3823777"/>
            <a:ext cx="2686050" cy="174307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927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pl-PL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Vše v jednom – jen přínosy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60EA4DD9-BFCC-4ACF-8A05-DE1C1B5C6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780682" cy="487705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cs-CZ" sz="2000" dirty="0" err="1">
                <a:ea typeface="Inter SemiBold" panose="02000503000000020004" pitchFamily="2" charset="0"/>
              </a:rPr>
              <a:t>Žádankový</a:t>
            </a:r>
            <a:r>
              <a:rPr lang="cs-CZ" sz="2000" dirty="0">
                <a:ea typeface="Inter SemiBold" panose="02000503000000020004" pitchFamily="2" charset="0"/>
              </a:rPr>
              <a:t> Portál, Košík i standardní agendová aplikace společně v jednom řešení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Významná redukce množství potřebných aplikací a prostředků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Žádné přepínání mezi různými aplikacemi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Jednotné prostředí pro snadnou orientaci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Rychlejší zaškolení nových pracovníků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Jednodušší práce referentů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Manažerský přehled ihned po přihlášení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ea typeface="Inter SemiBold" panose="02000503000000020004" pitchFamily="2" charset="0"/>
              </a:rPr>
              <a:t>Maximum dat na jeden klik</a:t>
            </a:r>
          </a:p>
        </p:txBody>
      </p:sp>
    </p:spTree>
    <p:extLst>
      <p:ext uri="{BB962C8B-B14F-4D97-AF65-F5344CB8AC3E}">
        <p14:creationId xmlns:p14="http://schemas.microsoft.com/office/powerpoint/2010/main" val="26660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1906586-7410-468C-B622-71B4ED7E0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EB46B39-34A0-4CF4-A40A-AE7F5D255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3169"/>
            <a:ext cx="10515600" cy="1325563"/>
          </a:xfrm>
        </p:spPr>
        <p:txBody>
          <a:bodyPr/>
          <a:lstStyle/>
          <a:p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Inter ExtraBold" panose="02000503000000020004" pitchFamily="2" charset="0"/>
              </a:rPr>
              <a:t>Děkuji za pozornost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9EC8D07-4519-4093-9A99-10DC2AEE77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2F2941B6-3A62-414F-A222-3164FBA1E951}"/>
              </a:ext>
            </a:extLst>
          </p:cNvPr>
          <p:cNvSpPr txBox="1">
            <a:spLocks/>
          </p:cNvSpPr>
          <p:nvPr/>
        </p:nvSpPr>
        <p:spPr>
          <a:xfrm>
            <a:off x="1328289" y="4386670"/>
            <a:ext cx="5434262" cy="1683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2000" b="1" dirty="0">
                <a:ea typeface="Inter" panose="02000503000000020004" pitchFamily="2" charset="0"/>
              </a:rPr>
              <a:t>Roman Červinka</a:t>
            </a:r>
            <a:br>
              <a:rPr lang="cs-CZ" sz="2000" b="1" dirty="0">
                <a:ea typeface="Inter" panose="02000503000000020004" pitchFamily="2" charset="0"/>
              </a:rPr>
            </a:br>
            <a:r>
              <a:rPr lang="cs-CZ" sz="1800">
                <a:ea typeface="Inter" panose="02000503000000020004" pitchFamily="2" charset="0"/>
              </a:rPr>
              <a:t>Vedoucí oddělení Nemocnice</a:t>
            </a:r>
            <a:endParaRPr lang="cs-CZ" sz="1800" dirty="0">
              <a:ea typeface="Inter" panose="02000503000000020004" pitchFamily="2" charset="0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E-mail: roman.cervinka@tescosw.cz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Tel.: +420 724 444 399</a:t>
            </a:r>
          </a:p>
        </p:txBody>
      </p:sp>
      <p:pic>
        <p:nvPicPr>
          <p:cNvPr id="14" name="Grafický objekt 13" descr="Obálka se souvislou výplní">
            <a:extLst>
              <a:ext uri="{FF2B5EF4-FFF2-40B4-BE49-F238E27FC236}">
                <a16:creationId xmlns:a16="http://schemas.microsoft.com/office/drawing/2014/main" id="{BAA996A8-EE7E-40E2-9D4E-34EED3AEAA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4650" y="5228182"/>
            <a:ext cx="244126" cy="244126"/>
          </a:xfrm>
          <a:prstGeom prst="rect">
            <a:avLst/>
          </a:prstGeom>
        </p:spPr>
      </p:pic>
      <p:pic>
        <p:nvPicPr>
          <p:cNvPr id="15" name="Grafický objekt 14" descr="Uživatel se souvislou výplní">
            <a:extLst>
              <a:ext uri="{FF2B5EF4-FFF2-40B4-BE49-F238E27FC236}">
                <a16:creationId xmlns:a16="http://schemas.microsoft.com/office/drawing/2014/main" id="{17AE5987-34B3-4BB3-9F9B-162AE0A5E5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4649" y="4456147"/>
            <a:ext cx="261990" cy="261990"/>
          </a:xfrm>
          <a:prstGeom prst="rect">
            <a:avLst/>
          </a:prstGeom>
        </p:spPr>
      </p:pic>
      <p:pic>
        <p:nvPicPr>
          <p:cNvPr id="17" name="Grafický objekt 16" descr="Sluchátko se souvislou výplní">
            <a:extLst>
              <a:ext uri="{FF2B5EF4-FFF2-40B4-BE49-F238E27FC236}">
                <a16:creationId xmlns:a16="http://schemas.microsoft.com/office/drawing/2014/main" id="{428F8FDD-4887-43F4-9BA2-5ADE52F78C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33493" y="5637449"/>
            <a:ext cx="244126" cy="244126"/>
          </a:xfrm>
          <a:prstGeom prst="rect">
            <a:avLst/>
          </a:prstGeom>
        </p:spPr>
      </p:pic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759BEB74-6AC9-44ED-8C5C-ADF62237171F}"/>
              </a:ext>
            </a:extLst>
          </p:cNvPr>
          <p:cNvSpPr txBox="1">
            <a:spLocks/>
          </p:cNvSpPr>
          <p:nvPr/>
        </p:nvSpPr>
        <p:spPr>
          <a:xfrm>
            <a:off x="5565912" y="4386671"/>
            <a:ext cx="5691438" cy="1683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b="1" dirty="0">
                <a:ea typeface="Inter" panose="02000503000000020004" pitchFamily="2" charset="0"/>
              </a:rPr>
              <a:t>TESCO SW a.s.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Tř. Kosmonautů 1288/1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779 00, Olomouc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www.tescosw.cz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cs-CZ" sz="7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8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935</TotalTime>
  <Words>454</Words>
  <Application>Microsoft Office PowerPoint</Application>
  <PresentationFormat>Širokoúhlá obrazovka</PresentationFormat>
  <Paragraphs>91</Paragraphs>
  <Slides>13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Inter</vt:lpstr>
      <vt:lpstr>Motiv Office</vt:lpstr>
      <vt:lpstr>Prezentace aplikace PowerPoint</vt:lpstr>
      <vt:lpstr>Portál, Fama+ a Košík ...původní trojice aplikací</vt:lpstr>
      <vt:lpstr>Sloučení Portálu, Fama+ a vznik MyDesk</vt:lpstr>
      <vt:lpstr>Fama+ a MyDesk – sjednocení přináší výhody</vt:lpstr>
      <vt:lpstr>Další evoluce MyDesk = Dashboard</vt:lpstr>
      <vt:lpstr>Více prostoru, více Dashboardů</vt:lpstr>
      <vt:lpstr>Dashboardy jsou plně konfigurovatelné a nabízí mnoho funkcí</vt:lpstr>
      <vt:lpstr>Dashboardy jsou plně konfigurovatelné a nabízí mnoho funkcí</vt:lpstr>
      <vt:lpstr>Fama+ s MyDesk + nový Košík = tři aplikace v jedné</vt:lpstr>
      <vt:lpstr>Nový Košík v prostředí Multiweb</vt:lpstr>
      <vt:lpstr>Nový Košík přináší</vt:lpstr>
      <vt:lpstr>Vše v jednom – jen přínosy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Koutná Alexandra</dc:creator>
  <cp:lastModifiedBy>Červinka Roman</cp:lastModifiedBy>
  <cp:revision>143</cp:revision>
  <dcterms:created xsi:type="dcterms:W3CDTF">2024-05-20T11:25:01Z</dcterms:created>
  <dcterms:modified xsi:type="dcterms:W3CDTF">2024-05-30T11:54:43Z</dcterms:modified>
</cp:coreProperties>
</file>