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0"/>
  </p:notesMasterIdLst>
  <p:sldIdLst>
    <p:sldId id="315" r:id="rId2"/>
    <p:sldId id="316" r:id="rId3"/>
    <p:sldId id="317" r:id="rId4"/>
    <p:sldId id="318" r:id="rId5"/>
    <p:sldId id="319" r:id="rId6"/>
    <p:sldId id="320" r:id="rId7"/>
    <p:sldId id="321" r:id="rId8"/>
    <p:sldId id="322" r:id="rId9"/>
    <p:sldId id="323" r:id="rId10"/>
    <p:sldId id="324" r:id="rId11"/>
    <p:sldId id="325" r:id="rId12"/>
    <p:sldId id="326" r:id="rId13"/>
    <p:sldId id="327" r:id="rId14"/>
    <p:sldId id="328" r:id="rId15"/>
    <p:sldId id="329" r:id="rId16"/>
    <p:sldId id="330" r:id="rId17"/>
    <p:sldId id="331" r:id="rId18"/>
    <p:sldId id="332" r:id="rId19"/>
  </p:sldIdLst>
  <p:sldSz cx="12192000" cy="6858000"/>
  <p:notesSz cx="6858000" cy="9144000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9999"/>
    <a:srgbClr val="FFD1D1"/>
    <a:srgbClr val="FFCCCC"/>
    <a:srgbClr val="FFDAD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659" autoAdjust="0"/>
    <p:restoredTop sz="68513" autoAdjust="0"/>
  </p:normalViewPr>
  <p:slideViewPr>
    <p:cSldViewPr snapToGrid="0">
      <p:cViewPr varScale="1">
        <p:scale>
          <a:sx n="88" d="100"/>
          <a:sy n="88" d="100"/>
        </p:scale>
        <p:origin x="1320" y="90"/>
      </p:cViewPr>
      <p:guideLst/>
    </p:cSldViewPr>
  </p:slideViewPr>
  <p:outlineViewPr>
    <p:cViewPr>
      <p:scale>
        <a:sx n="33" d="100"/>
        <a:sy n="33" d="100"/>
      </p:scale>
      <p:origin x="0" y="-27330"/>
    </p:cViewPr>
  </p:outlin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hlaví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69C645A-F687-46B8-AC89-B9CF848E33C9}" type="datetimeFigureOut">
              <a:rPr lang="cs-CZ" smtClean="0"/>
              <a:t>28.05.2024</a:t>
            </a:fld>
            <a:endParaRPr lang="cs-CZ"/>
          </a:p>
        </p:txBody>
      </p:sp>
      <p:sp>
        <p:nvSpPr>
          <p:cNvPr id="4" name="Zástupný symbol pro obrázek snímku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/>
          </a:p>
        </p:txBody>
      </p:sp>
      <p:sp>
        <p:nvSpPr>
          <p:cNvPr id="5" name="Zástupný symbol pro poznámky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A3A52E4-A6A9-4AC0-BDC4-31831395D3EE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20227025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A3A52E4-A6A9-4AC0-BDC4-31831395D3EE}" type="slidenum">
              <a:rPr lang="cs-CZ" smtClean="0"/>
              <a:t>16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55955144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A3A52E4-A6A9-4AC0-BDC4-31831395D3EE}" type="slidenum">
              <a:rPr lang="cs-CZ" smtClean="0"/>
              <a:t>18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93243100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8432949E-1099-4C1F-91AE-F911D948AE0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Podnadpis 2">
            <a:extLst>
              <a:ext uri="{FF2B5EF4-FFF2-40B4-BE49-F238E27FC236}">
                <a16:creationId xmlns:a16="http://schemas.microsoft.com/office/drawing/2014/main" id="{2E99AD65-1F0D-4BF1-95D9-11230AC1CFA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cs-CZ"/>
              <a:t>Kliknutím můžete upravit styl předlohy.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4EBF5492-6DAF-4A89-9277-6476FE426D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AF7A61-F901-483E-B74E-DC08B7503A27}" type="datetimeFigureOut">
              <a:rPr lang="cs-CZ" smtClean="0"/>
              <a:t>28.05.2024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BE32823C-F508-4791-9D8D-4F72BF0BB5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AC148EFA-0EF1-45B4-8404-EA43234A13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E31714-04BC-4E84-95A6-DE1EE14E9BA9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9999777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02D83586-8651-43CC-9B8D-D6393BAB9E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FFC73307-D004-46B9-84F2-5DCB206DB5F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B172EFBA-9666-49CD-8C40-A492F6629D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AF7A61-F901-483E-B74E-DC08B7503A27}" type="datetimeFigureOut">
              <a:rPr lang="cs-CZ" smtClean="0"/>
              <a:t>28.05.2024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F2444A08-A91E-44F3-84AA-0B16988F16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586434E3-ED81-4498-8C99-AB2C5CD36E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E31714-04BC-4E84-95A6-DE1EE14E9BA9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0221557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oddí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7D865AE3-CDBE-4284-BBA8-EA16E67A6C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F7B0104B-6817-49A9-8E49-F36F2836991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392924E5-4036-441B-A724-BCF7D66012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AF7A61-F901-483E-B74E-DC08B7503A27}" type="datetimeFigureOut">
              <a:rPr lang="cs-CZ" smtClean="0"/>
              <a:t>28.05.2024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1187538A-461F-43C1-9FA7-9B5384C1DE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C01E739B-8920-4365-976A-8A1CA3E6D4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E31714-04BC-4E84-95A6-DE1EE14E9BA9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7294091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AE6545A7-3D8C-40CE-99FA-AE2817A14D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D5E82923-C60A-41B6-A583-EFBC43F22F3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obsah 3">
            <a:extLst>
              <a:ext uri="{FF2B5EF4-FFF2-40B4-BE49-F238E27FC236}">
                <a16:creationId xmlns:a16="http://schemas.microsoft.com/office/drawing/2014/main" id="{B69346C2-4B06-4320-8BF6-B2FBF75F999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5" name="Zástupný symbol pro datum 4">
            <a:extLst>
              <a:ext uri="{FF2B5EF4-FFF2-40B4-BE49-F238E27FC236}">
                <a16:creationId xmlns:a16="http://schemas.microsoft.com/office/drawing/2014/main" id="{60D29FA3-2F31-42E3-8432-3B5C946348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AF7A61-F901-483E-B74E-DC08B7503A27}" type="datetimeFigureOut">
              <a:rPr lang="cs-CZ" smtClean="0"/>
              <a:t>28.05.2024</a:t>
            </a:fld>
            <a:endParaRPr lang="cs-CZ"/>
          </a:p>
        </p:txBody>
      </p:sp>
      <p:sp>
        <p:nvSpPr>
          <p:cNvPr id="6" name="Zástupný symbol pro zápatí 5">
            <a:extLst>
              <a:ext uri="{FF2B5EF4-FFF2-40B4-BE49-F238E27FC236}">
                <a16:creationId xmlns:a16="http://schemas.microsoft.com/office/drawing/2014/main" id="{0AF23018-A5F8-4722-8765-74362AF412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>
            <a:extLst>
              <a:ext uri="{FF2B5EF4-FFF2-40B4-BE49-F238E27FC236}">
                <a16:creationId xmlns:a16="http://schemas.microsoft.com/office/drawing/2014/main" id="{53724C39-CBE9-46D4-9919-715123B117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E31714-04BC-4E84-95A6-DE1EE14E9BA9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7370779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0F160CD4-00C6-4FA7-B599-8DC77D0F4C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9447C174-4982-44DE-9E57-23C3D147F2D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4" name="Zástupný obsah 3">
            <a:extLst>
              <a:ext uri="{FF2B5EF4-FFF2-40B4-BE49-F238E27FC236}">
                <a16:creationId xmlns:a16="http://schemas.microsoft.com/office/drawing/2014/main" id="{4A0E3B1F-47FA-4BB7-BA69-17CFC8B3A69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5" name="Zástupný text 4">
            <a:extLst>
              <a:ext uri="{FF2B5EF4-FFF2-40B4-BE49-F238E27FC236}">
                <a16:creationId xmlns:a16="http://schemas.microsoft.com/office/drawing/2014/main" id="{C921ED9E-26A8-4E62-A8E1-A0DD8024C3E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6" name="Zástupný obsah 5">
            <a:extLst>
              <a:ext uri="{FF2B5EF4-FFF2-40B4-BE49-F238E27FC236}">
                <a16:creationId xmlns:a16="http://schemas.microsoft.com/office/drawing/2014/main" id="{FE12A680-2EAA-4B92-BEC2-45233D9FBE9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7" name="Zástupný symbol pro datum 6">
            <a:extLst>
              <a:ext uri="{FF2B5EF4-FFF2-40B4-BE49-F238E27FC236}">
                <a16:creationId xmlns:a16="http://schemas.microsoft.com/office/drawing/2014/main" id="{B860D215-EA4F-4F67-9612-32DAFDD344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AF7A61-F901-483E-B74E-DC08B7503A27}" type="datetimeFigureOut">
              <a:rPr lang="cs-CZ" smtClean="0"/>
              <a:t>28.05.2024</a:t>
            </a:fld>
            <a:endParaRPr lang="cs-CZ"/>
          </a:p>
        </p:txBody>
      </p:sp>
      <p:sp>
        <p:nvSpPr>
          <p:cNvPr id="8" name="Zástupný symbol pro zápatí 7">
            <a:extLst>
              <a:ext uri="{FF2B5EF4-FFF2-40B4-BE49-F238E27FC236}">
                <a16:creationId xmlns:a16="http://schemas.microsoft.com/office/drawing/2014/main" id="{5CF3340D-5B2B-425A-8CFE-72F70072ED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Zástupný symbol pro číslo snímku 8">
            <a:extLst>
              <a:ext uri="{FF2B5EF4-FFF2-40B4-BE49-F238E27FC236}">
                <a16:creationId xmlns:a16="http://schemas.microsoft.com/office/drawing/2014/main" id="{BCA53FC7-882E-401A-81EC-7CC29E07D5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E31714-04BC-4E84-95A6-DE1EE14E9BA9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6824802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Jenom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4018CB47-205D-4289-B9B8-2ADD0F9DFB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datum 2">
            <a:extLst>
              <a:ext uri="{FF2B5EF4-FFF2-40B4-BE49-F238E27FC236}">
                <a16:creationId xmlns:a16="http://schemas.microsoft.com/office/drawing/2014/main" id="{3272F596-815B-4880-825A-59C93F08C2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AF7A61-F901-483E-B74E-DC08B7503A27}" type="datetimeFigureOut">
              <a:rPr lang="cs-CZ" smtClean="0"/>
              <a:t>28.05.2024</a:t>
            </a:fld>
            <a:endParaRPr lang="cs-CZ"/>
          </a:p>
        </p:txBody>
      </p:sp>
      <p:sp>
        <p:nvSpPr>
          <p:cNvPr id="4" name="Zástupný symbol pro zápatí 3">
            <a:extLst>
              <a:ext uri="{FF2B5EF4-FFF2-40B4-BE49-F238E27FC236}">
                <a16:creationId xmlns:a16="http://schemas.microsoft.com/office/drawing/2014/main" id="{EB617100-D272-4463-9D0D-D4E126DD60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5" name="Zástupný symbol pro číslo snímku 4">
            <a:extLst>
              <a:ext uri="{FF2B5EF4-FFF2-40B4-BE49-F238E27FC236}">
                <a16:creationId xmlns:a16="http://schemas.microsoft.com/office/drawing/2014/main" id="{784DA6F7-13C1-4CF1-8003-FF06BE80CA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E31714-04BC-4E84-95A6-DE1EE14E9BA9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4298070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datum 1">
            <a:extLst>
              <a:ext uri="{FF2B5EF4-FFF2-40B4-BE49-F238E27FC236}">
                <a16:creationId xmlns:a16="http://schemas.microsoft.com/office/drawing/2014/main" id="{85C8EDD1-90E8-484E-829B-CFD53647E8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AF7A61-F901-483E-B74E-DC08B7503A27}" type="datetimeFigureOut">
              <a:rPr lang="cs-CZ" smtClean="0"/>
              <a:t>28.05.2024</a:t>
            </a:fld>
            <a:endParaRPr lang="cs-CZ"/>
          </a:p>
        </p:txBody>
      </p:sp>
      <p:sp>
        <p:nvSpPr>
          <p:cNvPr id="3" name="Zástupný symbol pro zápatí 2">
            <a:extLst>
              <a:ext uri="{FF2B5EF4-FFF2-40B4-BE49-F238E27FC236}">
                <a16:creationId xmlns:a16="http://schemas.microsoft.com/office/drawing/2014/main" id="{C38D8573-AFB9-4F62-9D0D-D187DCA68A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7526EB4B-BEDA-4EBB-B7B1-98F0ECA128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E31714-04BC-4E84-95A6-DE1EE14E9BA9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8523840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D0A522DB-3C1E-4E74-8C45-C2781CF396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AC4F6B75-ADE0-4338-9840-8CE6BCBD913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text 3">
            <a:extLst>
              <a:ext uri="{FF2B5EF4-FFF2-40B4-BE49-F238E27FC236}">
                <a16:creationId xmlns:a16="http://schemas.microsoft.com/office/drawing/2014/main" id="{17386522-56B1-4545-A924-973FEDC37D1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5" name="Zástupný symbol pro datum 4">
            <a:extLst>
              <a:ext uri="{FF2B5EF4-FFF2-40B4-BE49-F238E27FC236}">
                <a16:creationId xmlns:a16="http://schemas.microsoft.com/office/drawing/2014/main" id="{12D19474-2426-4ACD-A2C8-2248E1D377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AF7A61-F901-483E-B74E-DC08B7503A27}" type="datetimeFigureOut">
              <a:rPr lang="cs-CZ" smtClean="0"/>
              <a:t>28.05.2024</a:t>
            </a:fld>
            <a:endParaRPr lang="cs-CZ"/>
          </a:p>
        </p:txBody>
      </p:sp>
      <p:sp>
        <p:nvSpPr>
          <p:cNvPr id="6" name="Zástupný symbol pro zápatí 5">
            <a:extLst>
              <a:ext uri="{FF2B5EF4-FFF2-40B4-BE49-F238E27FC236}">
                <a16:creationId xmlns:a16="http://schemas.microsoft.com/office/drawing/2014/main" id="{DA9F8FEA-3FFE-44EF-93DE-66C739A082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>
            <a:extLst>
              <a:ext uri="{FF2B5EF4-FFF2-40B4-BE49-F238E27FC236}">
                <a16:creationId xmlns:a16="http://schemas.microsoft.com/office/drawing/2014/main" id="{7A0951F3-E153-4DB1-A805-DEA670B936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E31714-04BC-4E84-95A6-DE1EE14E9BA9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1004699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2470E9AB-329A-4ADD-9416-4EF0871AC2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symbol obrázku 2">
            <a:extLst>
              <a:ext uri="{FF2B5EF4-FFF2-40B4-BE49-F238E27FC236}">
                <a16:creationId xmlns:a16="http://schemas.microsoft.com/office/drawing/2014/main" id="{5D5340E3-FB7C-4A4A-ADC3-1F23BA5E721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cs-CZ"/>
          </a:p>
        </p:txBody>
      </p:sp>
      <p:sp>
        <p:nvSpPr>
          <p:cNvPr id="4" name="Zástupný text 3">
            <a:extLst>
              <a:ext uri="{FF2B5EF4-FFF2-40B4-BE49-F238E27FC236}">
                <a16:creationId xmlns:a16="http://schemas.microsoft.com/office/drawing/2014/main" id="{503150A2-189E-403B-85F8-C7976BD080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5" name="Zástupný symbol pro datum 4">
            <a:extLst>
              <a:ext uri="{FF2B5EF4-FFF2-40B4-BE49-F238E27FC236}">
                <a16:creationId xmlns:a16="http://schemas.microsoft.com/office/drawing/2014/main" id="{622ED066-58C9-4212-8A17-AB2101E2EE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AF7A61-F901-483E-B74E-DC08B7503A27}" type="datetimeFigureOut">
              <a:rPr lang="cs-CZ" smtClean="0"/>
              <a:t>28.05.2024</a:t>
            </a:fld>
            <a:endParaRPr lang="cs-CZ"/>
          </a:p>
        </p:txBody>
      </p:sp>
      <p:sp>
        <p:nvSpPr>
          <p:cNvPr id="6" name="Zástupný symbol pro zápatí 5">
            <a:extLst>
              <a:ext uri="{FF2B5EF4-FFF2-40B4-BE49-F238E27FC236}">
                <a16:creationId xmlns:a16="http://schemas.microsoft.com/office/drawing/2014/main" id="{009492A9-6837-4A9A-816B-5CFA440E50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>
            <a:extLst>
              <a:ext uri="{FF2B5EF4-FFF2-40B4-BE49-F238E27FC236}">
                <a16:creationId xmlns:a16="http://schemas.microsoft.com/office/drawing/2014/main" id="{DA9F4E45-C16B-4CAA-8CA3-2DE6D86744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E31714-04BC-4E84-95A6-DE1EE14E9BA9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6552420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1AB3933B-DAE8-41EA-9BE1-422136B93F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svislý text 2">
            <a:extLst>
              <a:ext uri="{FF2B5EF4-FFF2-40B4-BE49-F238E27FC236}">
                <a16:creationId xmlns:a16="http://schemas.microsoft.com/office/drawing/2014/main" id="{BA733558-C3E3-4D5C-A6C8-734B1BF291A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5C377930-9ABB-44E9-AA8D-16E5542708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AF7A61-F901-483E-B74E-DC08B7503A27}" type="datetimeFigureOut">
              <a:rPr lang="cs-CZ" smtClean="0"/>
              <a:t>28.05.2024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D965730E-1286-4069-BF8D-94963A60F4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A878D096-8CE8-4A47-8955-163E158D6B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E31714-04BC-4E84-95A6-DE1EE14E9BA9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6417681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>
            <a:extLst>
              <a:ext uri="{FF2B5EF4-FFF2-40B4-BE49-F238E27FC236}">
                <a16:creationId xmlns:a16="http://schemas.microsoft.com/office/drawing/2014/main" id="{1C97F540-6A37-41A8-A2DF-A522ADD3C97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svislý text 2">
            <a:extLst>
              <a:ext uri="{FF2B5EF4-FFF2-40B4-BE49-F238E27FC236}">
                <a16:creationId xmlns:a16="http://schemas.microsoft.com/office/drawing/2014/main" id="{5CC35D18-BC60-45FF-9EA3-B1C7339AFDE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27B440FB-1A8A-4397-A67D-BF3F587003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AF7A61-F901-483E-B74E-DC08B7503A27}" type="datetimeFigureOut">
              <a:rPr lang="cs-CZ" smtClean="0"/>
              <a:t>28.05.2024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841FF94F-9BF2-4776-8734-0165550A17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C7318B63-1CF7-470A-A628-E473E02746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E31714-04BC-4E84-95A6-DE1EE14E9BA9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5872888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nadpis 1">
            <a:extLst>
              <a:ext uri="{FF2B5EF4-FFF2-40B4-BE49-F238E27FC236}">
                <a16:creationId xmlns:a16="http://schemas.microsoft.com/office/drawing/2014/main" id="{890DDC91-AB7E-44C8-8614-C1EA84F6DA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F33955F8-F661-4A57-BFCF-421D10805FA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01494B79-30DE-40D7-9A65-D9319F74B35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3AF7A61-F901-483E-B74E-DC08B7503A27}" type="datetimeFigureOut">
              <a:rPr lang="cs-CZ" smtClean="0"/>
              <a:t>28.05.2024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E7298C7E-9AFA-45D7-B47D-6BB36FDABEB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FE2ED211-15A6-4326-9E23-ADA1D1848CA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CE31714-04BC-4E84-95A6-DE1EE14E9BA9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3107537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17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3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17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3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2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3.png"/><Relationship Id="rId4" Type="http://schemas.openxmlformats.org/officeDocument/2006/relationships/image" Target="../media/image3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4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3" Type="http://schemas.openxmlformats.org/officeDocument/2006/relationships/image" Target="../media/image1.png"/><Relationship Id="rId7" Type="http://schemas.openxmlformats.org/officeDocument/2006/relationships/image" Target="../media/image26.sv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5.png"/><Relationship Id="rId11" Type="http://schemas.openxmlformats.org/officeDocument/2006/relationships/image" Target="../media/image30.svg"/><Relationship Id="rId5" Type="http://schemas.openxmlformats.org/officeDocument/2006/relationships/image" Target="../media/image2.png"/><Relationship Id="rId10" Type="http://schemas.openxmlformats.org/officeDocument/2006/relationships/image" Target="../media/image29.png"/><Relationship Id="rId4" Type="http://schemas.microsoft.com/office/2007/relationships/hdphoto" Target="../media/hdphoto1.wdp"/><Relationship Id="rId9" Type="http://schemas.openxmlformats.org/officeDocument/2006/relationships/image" Target="../media/image28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ázek 3">
            <a:extLst>
              <a:ext uri="{FF2B5EF4-FFF2-40B4-BE49-F238E27FC236}">
                <a16:creationId xmlns:a16="http://schemas.microsoft.com/office/drawing/2014/main" id="{D112D363-A222-498E-AC72-B932EE58A9C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-2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pic>
        <p:nvPicPr>
          <p:cNvPr id="5" name="Obrázek 4">
            <a:extLst>
              <a:ext uri="{FF2B5EF4-FFF2-40B4-BE49-F238E27FC236}">
                <a16:creationId xmlns:a16="http://schemas.microsoft.com/office/drawing/2014/main" id="{FDAC6D56-2EF6-4D1A-8829-386B6D01F99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07858" y="611400"/>
            <a:ext cx="2572424" cy="400672"/>
          </a:xfrm>
          <a:prstGeom prst="rect">
            <a:avLst/>
          </a:prstGeom>
        </p:spPr>
      </p:pic>
      <p:sp>
        <p:nvSpPr>
          <p:cNvPr id="6" name="TextovéPole 5">
            <a:extLst>
              <a:ext uri="{FF2B5EF4-FFF2-40B4-BE49-F238E27FC236}">
                <a16:creationId xmlns:a16="http://schemas.microsoft.com/office/drawing/2014/main" id="{C51DBE3E-BEEC-41FE-A30D-92A91E134E09}"/>
              </a:ext>
            </a:extLst>
          </p:cNvPr>
          <p:cNvSpPr txBox="1"/>
          <p:nvPr/>
        </p:nvSpPr>
        <p:spPr>
          <a:xfrm>
            <a:off x="802640" y="4419600"/>
            <a:ext cx="10222042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4400" b="1" dirty="0">
                <a:solidFill>
                  <a:srgbClr val="C00000"/>
                </a:solidFill>
                <a:ea typeface="Inter ExtraBold" panose="02000503000000020004" pitchFamily="2" charset="0"/>
              </a:rPr>
              <a:t>Nová grafická řešení 2D a 3D BIM</a:t>
            </a:r>
          </a:p>
          <a:p>
            <a:r>
              <a:rPr lang="cs-CZ" sz="4400" b="1" dirty="0">
                <a:solidFill>
                  <a:srgbClr val="C00000"/>
                </a:solidFill>
                <a:ea typeface="Inter ExtraBold" panose="02000503000000020004" pitchFamily="2" charset="0"/>
              </a:rPr>
              <a:t>A propojení s pasporty</a:t>
            </a:r>
          </a:p>
        </p:txBody>
      </p:sp>
    </p:spTree>
    <p:extLst>
      <p:ext uri="{BB962C8B-B14F-4D97-AF65-F5344CB8AC3E}">
        <p14:creationId xmlns:p14="http://schemas.microsoft.com/office/powerpoint/2010/main" val="36085869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Obrázek 4">
            <a:extLst>
              <a:ext uri="{FF2B5EF4-FFF2-40B4-BE49-F238E27FC236}">
                <a16:creationId xmlns:a16="http://schemas.microsoft.com/office/drawing/2014/main" id="{9C6DF5FC-9BDA-4D05-8FE8-3B249533C9A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03219" y="279497"/>
            <a:ext cx="1834261" cy="285698"/>
          </a:xfrm>
          <a:prstGeom prst="rect">
            <a:avLst/>
          </a:prstGeom>
        </p:spPr>
      </p:pic>
      <p:pic>
        <p:nvPicPr>
          <p:cNvPr id="6" name="Picture 2" descr="FaMa+ Software správa a řešení majetku">
            <a:extLst>
              <a:ext uri="{FF2B5EF4-FFF2-40B4-BE49-F238E27FC236}">
                <a16:creationId xmlns:a16="http://schemas.microsoft.com/office/drawing/2014/main" id="{4E1FA819-A06A-4AB7-A18C-17911CD58CC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57730" y="279497"/>
            <a:ext cx="1016000" cy="3011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Nadpis 1">
            <a:extLst>
              <a:ext uri="{FF2B5EF4-FFF2-40B4-BE49-F238E27FC236}">
                <a16:creationId xmlns:a16="http://schemas.microsoft.com/office/drawing/2014/main" id="{17ECE15C-562D-4483-8B4D-C90E89F61A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4749" y="595698"/>
            <a:ext cx="10515600" cy="600264"/>
          </a:xfrm>
        </p:spPr>
        <p:txBody>
          <a:bodyPr>
            <a:noAutofit/>
          </a:bodyPr>
          <a:lstStyle/>
          <a:p>
            <a:r>
              <a:rPr lang="cs-CZ" sz="3400" b="1" dirty="0">
                <a:solidFill>
                  <a:srgbClr val="C00000"/>
                </a:solidFill>
                <a:latin typeface="+mn-lt"/>
                <a:ea typeface="Inter ExtraBold" panose="02000503000000020004" pitchFamily="2" charset="0"/>
              </a:rPr>
              <a:t>Grafická prezentace dat a pasporty FAMA+</a:t>
            </a:r>
          </a:p>
        </p:txBody>
      </p:sp>
      <p:sp>
        <p:nvSpPr>
          <p:cNvPr id="13" name="Obdélník 12">
            <a:extLst>
              <a:ext uri="{FF2B5EF4-FFF2-40B4-BE49-F238E27FC236}">
                <a16:creationId xmlns:a16="http://schemas.microsoft.com/office/drawing/2014/main" id="{2EFE2A9F-3BC4-48AB-8594-DDC0EC8E5630}"/>
              </a:ext>
            </a:extLst>
          </p:cNvPr>
          <p:cNvSpPr/>
          <p:nvPr/>
        </p:nvSpPr>
        <p:spPr>
          <a:xfrm>
            <a:off x="0" y="6311900"/>
            <a:ext cx="12192000" cy="546100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dirty="0"/>
          </a:p>
        </p:txBody>
      </p:sp>
      <p:sp>
        <p:nvSpPr>
          <p:cNvPr id="14" name="TextovéPole 13">
            <a:extLst>
              <a:ext uri="{FF2B5EF4-FFF2-40B4-BE49-F238E27FC236}">
                <a16:creationId xmlns:a16="http://schemas.microsoft.com/office/drawing/2014/main" id="{D73AB59F-7E1B-4FD4-AF0F-466F9A520C71}"/>
              </a:ext>
            </a:extLst>
          </p:cNvPr>
          <p:cNvSpPr txBox="1"/>
          <p:nvPr/>
        </p:nvSpPr>
        <p:spPr>
          <a:xfrm>
            <a:off x="420515" y="6440003"/>
            <a:ext cx="24765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200" dirty="0">
                <a:solidFill>
                  <a:schemeClr val="bg1"/>
                </a:solidFill>
                <a:ea typeface="Inter" panose="02000503000000020004" pitchFamily="2" charset="0"/>
              </a:rPr>
              <a:t>www.tescosw.cz</a:t>
            </a:r>
          </a:p>
        </p:txBody>
      </p:sp>
      <p:sp>
        <p:nvSpPr>
          <p:cNvPr id="15" name="TextovéPole 14">
            <a:extLst>
              <a:ext uri="{FF2B5EF4-FFF2-40B4-BE49-F238E27FC236}">
                <a16:creationId xmlns:a16="http://schemas.microsoft.com/office/drawing/2014/main" id="{C89331A7-A217-47CD-BF95-672C1F88FA21}"/>
              </a:ext>
            </a:extLst>
          </p:cNvPr>
          <p:cNvSpPr txBox="1"/>
          <p:nvPr/>
        </p:nvSpPr>
        <p:spPr>
          <a:xfrm>
            <a:off x="9265730" y="6440003"/>
            <a:ext cx="257175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cs-CZ" sz="1200" dirty="0">
                <a:solidFill>
                  <a:schemeClr val="bg1"/>
                </a:solidFill>
                <a:ea typeface="Inter" panose="02000503000000020004" pitchFamily="2" charset="0"/>
              </a:rPr>
              <a:t>Tř. Kosmonautů 1288/1, Olomouc</a:t>
            </a:r>
          </a:p>
        </p:txBody>
      </p:sp>
      <p:sp>
        <p:nvSpPr>
          <p:cNvPr id="9" name="Zástupný obsah 2">
            <a:extLst>
              <a:ext uri="{FF2B5EF4-FFF2-40B4-BE49-F238E27FC236}">
                <a16:creationId xmlns:a16="http://schemas.microsoft.com/office/drawing/2014/main" id="{60EA4DD9-BFCC-4ACF-8A05-DE1C1B5C6B7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6918" y="1385252"/>
            <a:ext cx="10780682" cy="4877050"/>
          </a:xfrm>
        </p:spPr>
        <p:txBody>
          <a:bodyPr>
            <a:noAutofit/>
          </a:bodyPr>
          <a:lstStyle/>
          <a:p>
            <a:r>
              <a:rPr lang="cs-CZ" sz="2000" dirty="0"/>
              <a:t>Pasporty </a:t>
            </a:r>
            <a:r>
              <a:rPr lang="cs-CZ" sz="2000" dirty="0" err="1"/>
              <a:t>Fama</a:t>
            </a:r>
            <a:r>
              <a:rPr lang="cs-CZ" sz="2000" dirty="0"/>
              <a:t>+ a propojení na grafické projekty</a:t>
            </a:r>
          </a:p>
          <a:p>
            <a:r>
              <a:rPr lang="cs-CZ" sz="2000" dirty="0"/>
              <a:t>Grafické projekty a objekty</a:t>
            </a:r>
          </a:p>
          <a:p>
            <a:r>
              <a:rPr lang="cs-CZ" sz="2000" dirty="0"/>
              <a:t>Vazba mezi objekty výkresů a pasporty </a:t>
            </a:r>
            <a:r>
              <a:rPr lang="cs-CZ" sz="2000" dirty="0" err="1"/>
              <a:t>Fama</a:t>
            </a:r>
            <a:r>
              <a:rPr lang="cs-CZ" sz="2000" dirty="0"/>
              <a:t>+</a:t>
            </a:r>
          </a:p>
          <a:p>
            <a:r>
              <a:rPr lang="cs-CZ" sz="2000" dirty="0"/>
              <a:t>Možnosti grafické prezentace dat</a:t>
            </a:r>
          </a:p>
          <a:p>
            <a:r>
              <a:rPr lang="cs-CZ" sz="2000" dirty="0"/>
              <a:t>Alternativy výkresové dokumentace</a:t>
            </a:r>
          </a:p>
          <a:p>
            <a:r>
              <a:rPr lang="cs-CZ" sz="2000" dirty="0"/>
              <a:t>Alternativy grafické prezentace</a:t>
            </a:r>
          </a:p>
          <a:p>
            <a:r>
              <a:rPr lang="cs-CZ" sz="2000" dirty="0"/>
              <a:t>Mapy a katastrální mapy</a:t>
            </a:r>
          </a:p>
        </p:txBody>
      </p:sp>
    </p:spTree>
    <p:extLst>
      <p:ext uri="{BB962C8B-B14F-4D97-AF65-F5344CB8AC3E}">
        <p14:creationId xmlns:p14="http://schemas.microsoft.com/office/powerpoint/2010/main" val="6856371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Obrázek 4">
            <a:extLst>
              <a:ext uri="{FF2B5EF4-FFF2-40B4-BE49-F238E27FC236}">
                <a16:creationId xmlns:a16="http://schemas.microsoft.com/office/drawing/2014/main" id="{9C6DF5FC-9BDA-4D05-8FE8-3B249533C9A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03219" y="279497"/>
            <a:ext cx="1834261" cy="285698"/>
          </a:xfrm>
          <a:prstGeom prst="rect">
            <a:avLst/>
          </a:prstGeom>
        </p:spPr>
      </p:pic>
      <p:pic>
        <p:nvPicPr>
          <p:cNvPr id="6" name="Picture 2" descr="FaMa+ Software správa a řešení majetku">
            <a:extLst>
              <a:ext uri="{FF2B5EF4-FFF2-40B4-BE49-F238E27FC236}">
                <a16:creationId xmlns:a16="http://schemas.microsoft.com/office/drawing/2014/main" id="{4E1FA819-A06A-4AB7-A18C-17911CD58CC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57730" y="279497"/>
            <a:ext cx="1016000" cy="3011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Nadpis 1">
            <a:extLst>
              <a:ext uri="{FF2B5EF4-FFF2-40B4-BE49-F238E27FC236}">
                <a16:creationId xmlns:a16="http://schemas.microsoft.com/office/drawing/2014/main" id="{17ECE15C-562D-4483-8B4D-C90E89F61A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4749" y="595698"/>
            <a:ext cx="10515600" cy="600264"/>
          </a:xfrm>
        </p:spPr>
        <p:txBody>
          <a:bodyPr>
            <a:noAutofit/>
          </a:bodyPr>
          <a:lstStyle/>
          <a:p>
            <a:r>
              <a:rPr lang="cs-CZ" sz="3400" b="1" dirty="0">
                <a:solidFill>
                  <a:srgbClr val="C00000"/>
                </a:solidFill>
                <a:latin typeface="+mn-lt"/>
                <a:ea typeface="Inter ExtraBold" panose="02000503000000020004" pitchFamily="2" charset="0"/>
              </a:rPr>
              <a:t>Novinky v oblasti Technické zabezpečení budov</a:t>
            </a:r>
          </a:p>
        </p:txBody>
      </p:sp>
      <p:sp>
        <p:nvSpPr>
          <p:cNvPr id="13" name="Obdélník 12">
            <a:extLst>
              <a:ext uri="{FF2B5EF4-FFF2-40B4-BE49-F238E27FC236}">
                <a16:creationId xmlns:a16="http://schemas.microsoft.com/office/drawing/2014/main" id="{2EFE2A9F-3BC4-48AB-8594-DDC0EC8E5630}"/>
              </a:ext>
            </a:extLst>
          </p:cNvPr>
          <p:cNvSpPr/>
          <p:nvPr/>
        </p:nvSpPr>
        <p:spPr>
          <a:xfrm>
            <a:off x="0" y="6311900"/>
            <a:ext cx="12192000" cy="546100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dirty="0"/>
          </a:p>
        </p:txBody>
      </p:sp>
      <p:sp>
        <p:nvSpPr>
          <p:cNvPr id="14" name="TextovéPole 13">
            <a:extLst>
              <a:ext uri="{FF2B5EF4-FFF2-40B4-BE49-F238E27FC236}">
                <a16:creationId xmlns:a16="http://schemas.microsoft.com/office/drawing/2014/main" id="{D73AB59F-7E1B-4FD4-AF0F-466F9A520C71}"/>
              </a:ext>
            </a:extLst>
          </p:cNvPr>
          <p:cNvSpPr txBox="1"/>
          <p:nvPr/>
        </p:nvSpPr>
        <p:spPr>
          <a:xfrm>
            <a:off x="420515" y="6440003"/>
            <a:ext cx="24765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200" dirty="0">
                <a:solidFill>
                  <a:schemeClr val="bg1"/>
                </a:solidFill>
                <a:ea typeface="Inter" panose="02000503000000020004" pitchFamily="2" charset="0"/>
              </a:rPr>
              <a:t>www.tescosw.cz</a:t>
            </a:r>
          </a:p>
        </p:txBody>
      </p:sp>
      <p:sp>
        <p:nvSpPr>
          <p:cNvPr id="15" name="TextovéPole 14">
            <a:extLst>
              <a:ext uri="{FF2B5EF4-FFF2-40B4-BE49-F238E27FC236}">
                <a16:creationId xmlns:a16="http://schemas.microsoft.com/office/drawing/2014/main" id="{C89331A7-A217-47CD-BF95-672C1F88FA21}"/>
              </a:ext>
            </a:extLst>
          </p:cNvPr>
          <p:cNvSpPr txBox="1"/>
          <p:nvPr/>
        </p:nvSpPr>
        <p:spPr>
          <a:xfrm>
            <a:off x="9265730" y="6440003"/>
            <a:ext cx="257175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cs-CZ" sz="1200" dirty="0">
                <a:solidFill>
                  <a:schemeClr val="bg1"/>
                </a:solidFill>
                <a:ea typeface="Inter" panose="02000503000000020004" pitchFamily="2" charset="0"/>
              </a:rPr>
              <a:t>Tř. Kosmonautů 1288/1, Olomouc</a:t>
            </a:r>
          </a:p>
        </p:txBody>
      </p:sp>
      <p:sp>
        <p:nvSpPr>
          <p:cNvPr id="9" name="Zástupný obsah 2">
            <a:extLst>
              <a:ext uri="{FF2B5EF4-FFF2-40B4-BE49-F238E27FC236}">
                <a16:creationId xmlns:a16="http://schemas.microsoft.com/office/drawing/2014/main" id="{60EA4DD9-BFCC-4ACF-8A05-DE1C1B5C6B7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6918" y="1385252"/>
            <a:ext cx="10780682" cy="4877050"/>
          </a:xfrm>
        </p:spPr>
        <p:txBody>
          <a:bodyPr>
            <a:noAutofit/>
          </a:bodyPr>
          <a:lstStyle/>
          <a:p>
            <a:r>
              <a:rPr lang="cs-CZ" sz="2000" dirty="0"/>
              <a:t>Přechod na panelové formuláře</a:t>
            </a:r>
          </a:p>
          <a:p>
            <a:pPr lvl="1"/>
            <a:r>
              <a:rPr lang="cs-CZ" sz="2000" dirty="0"/>
              <a:t>Panely s majetky, pracovníky, stavebními prvky</a:t>
            </a:r>
          </a:p>
          <a:p>
            <a:pPr lvl="1"/>
            <a:r>
              <a:rPr lang="cs-CZ" sz="2000" dirty="0"/>
              <a:t>Panely s rozpočty ploch na NS</a:t>
            </a:r>
          </a:p>
          <a:p>
            <a:pPr lvl="1"/>
            <a:r>
              <a:rPr lang="cs-CZ" sz="2000" dirty="0"/>
              <a:t>Panely s navázanými doklady</a:t>
            </a:r>
          </a:p>
          <a:p>
            <a:r>
              <a:rPr lang="cs-CZ" sz="2000" dirty="0"/>
              <a:t>Nové formuláře pro zobrazení dat ve stromové struktuře </a:t>
            </a:r>
          </a:p>
          <a:p>
            <a:r>
              <a:rPr lang="cs-CZ" sz="2000" dirty="0"/>
              <a:t>Rozšířená kopie majetku včetně uvedení počtu kopií</a:t>
            </a:r>
          </a:p>
          <a:p>
            <a:r>
              <a:rPr lang="cs-CZ" sz="2000" dirty="0"/>
              <a:t>Evidence náhradních dílů včetně žádanky na jejich nákup</a:t>
            </a:r>
          </a:p>
          <a:p>
            <a:r>
              <a:rPr lang="cs-CZ" sz="2000" dirty="0"/>
              <a:t>Evidence parametrů</a:t>
            </a:r>
          </a:p>
          <a:p>
            <a:r>
              <a:rPr lang="cs-CZ" sz="2000" dirty="0"/>
              <a:t>Připojená/související dokumentace</a:t>
            </a:r>
          </a:p>
          <a:p>
            <a:r>
              <a:rPr lang="cs-CZ" sz="2000" dirty="0"/>
              <a:t>Možnost otevření formuláře přímo z výkresu (nová žádanka, objednávka, vyfiltrované objekty…)</a:t>
            </a:r>
          </a:p>
        </p:txBody>
      </p:sp>
    </p:spTree>
    <p:extLst>
      <p:ext uri="{BB962C8B-B14F-4D97-AF65-F5344CB8AC3E}">
        <p14:creationId xmlns:p14="http://schemas.microsoft.com/office/powerpoint/2010/main" val="28998338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Obrázek 4">
            <a:extLst>
              <a:ext uri="{FF2B5EF4-FFF2-40B4-BE49-F238E27FC236}">
                <a16:creationId xmlns:a16="http://schemas.microsoft.com/office/drawing/2014/main" id="{9C6DF5FC-9BDA-4D05-8FE8-3B249533C9A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03219" y="279497"/>
            <a:ext cx="1834261" cy="285698"/>
          </a:xfrm>
          <a:prstGeom prst="rect">
            <a:avLst/>
          </a:prstGeom>
        </p:spPr>
      </p:pic>
      <p:pic>
        <p:nvPicPr>
          <p:cNvPr id="6" name="Picture 2" descr="FaMa+ Software správa a řešení majetku">
            <a:extLst>
              <a:ext uri="{FF2B5EF4-FFF2-40B4-BE49-F238E27FC236}">
                <a16:creationId xmlns:a16="http://schemas.microsoft.com/office/drawing/2014/main" id="{4E1FA819-A06A-4AB7-A18C-17911CD58CC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57730" y="279497"/>
            <a:ext cx="1016000" cy="3011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Nadpis 1">
            <a:extLst>
              <a:ext uri="{FF2B5EF4-FFF2-40B4-BE49-F238E27FC236}">
                <a16:creationId xmlns:a16="http://schemas.microsoft.com/office/drawing/2014/main" id="{17ECE15C-562D-4483-8B4D-C90E89F61A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4749" y="595698"/>
            <a:ext cx="10515600" cy="600264"/>
          </a:xfrm>
        </p:spPr>
        <p:txBody>
          <a:bodyPr>
            <a:noAutofit/>
          </a:bodyPr>
          <a:lstStyle/>
          <a:p>
            <a:r>
              <a:rPr lang="cs-CZ" sz="3400" b="1" dirty="0">
                <a:solidFill>
                  <a:srgbClr val="C00000"/>
                </a:solidFill>
                <a:latin typeface="+mn-lt"/>
                <a:ea typeface="Inter ExtraBold" panose="02000503000000020004" pitchFamily="2" charset="0"/>
              </a:rPr>
              <a:t>Grafická prezentace - Prostorový pasport </a:t>
            </a:r>
            <a:r>
              <a:rPr lang="cs-CZ" sz="3400" b="1" dirty="0" err="1">
                <a:solidFill>
                  <a:srgbClr val="C00000"/>
                </a:solidFill>
                <a:latin typeface="+mn-lt"/>
                <a:ea typeface="Inter ExtraBold" panose="02000503000000020004" pitchFamily="2" charset="0"/>
              </a:rPr>
              <a:t>FaMa</a:t>
            </a:r>
            <a:r>
              <a:rPr lang="cs-CZ" sz="3400" b="1" dirty="0">
                <a:solidFill>
                  <a:srgbClr val="C00000"/>
                </a:solidFill>
                <a:latin typeface="+mn-lt"/>
                <a:ea typeface="Inter ExtraBold" panose="02000503000000020004" pitchFamily="2" charset="0"/>
              </a:rPr>
              <a:t>+</a:t>
            </a:r>
          </a:p>
        </p:txBody>
      </p:sp>
      <p:sp>
        <p:nvSpPr>
          <p:cNvPr id="13" name="Obdélník 12">
            <a:extLst>
              <a:ext uri="{FF2B5EF4-FFF2-40B4-BE49-F238E27FC236}">
                <a16:creationId xmlns:a16="http://schemas.microsoft.com/office/drawing/2014/main" id="{2EFE2A9F-3BC4-48AB-8594-DDC0EC8E5630}"/>
              </a:ext>
            </a:extLst>
          </p:cNvPr>
          <p:cNvSpPr/>
          <p:nvPr/>
        </p:nvSpPr>
        <p:spPr>
          <a:xfrm>
            <a:off x="0" y="6311900"/>
            <a:ext cx="12192000" cy="546100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dirty="0"/>
          </a:p>
        </p:txBody>
      </p:sp>
      <p:sp>
        <p:nvSpPr>
          <p:cNvPr id="14" name="TextovéPole 13">
            <a:extLst>
              <a:ext uri="{FF2B5EF4-FFF2-40B4-BE49-F238E27FC236}">
                <a16:creationId xmlns:a16="http://schemas.microsoft.com/office/drawing/2014/main" id="{D73AB59F-7E1B-4FD4-AF0F-466F9A520C71}"/>
              </a:ext>
            </a:extLst>
          </p:cNvPr>
          <p:cNvSpPr txBox="1"/>
          <p:nvPr/>
        </p:nvSpPr>
        <p:spPr>
          <a:xfrm>
            <a:off x="420515" y="6440003"/>
            <a:ext cx="24765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200" dirty="0">
                <a:solidFill>
                  <a:schemeClr val="bg1"/>
                </a:solidFill>
                <a:ea typeface="Inter" panose="02000503000000020004" pitchFamily="2" charset="0"/>
              </a:rPr>
              <a:t>www.tescosw.cz</a:t>
            </a:r>
          </a:p>
        </p:txBody>
      </p:sp>
      <p:sp>
        <p:nvSpPr>
          <p:cNvPr id="15" name="TextovéPole 14">
            <a:extLst>
              <a:ext uri="{FF2B5EF4-FFF2-40B4-BE49-F238E27FC236}">
                <a16:creationId xmlns:a16="http://schemas.microsoft.com/office/drawing/2014/main" id="{C89331A7-A217-47CD-BF95-672C1F88FA21}"/>
              </a:ext>
            </a:extLst>
          </p:cNvPr>
          <p:cNvSpPr txBox="1"/>
          <p:nvPr/>
        </p:nvSpPr>
        <p:spPr>
          <a:xfrm>
            <a:off x="9265730" y="6440003"/>
            <a:ext cx="257175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cs-CZ" sz="1200" dirty="0">
                <a:solidFill>
                  <a:schemeClr val="bg1"/>
                </a:solidFill>
                <a:ea typeface="Inter" panose="02000503000000020004" pitchFamily="2" charset="0"/>
              </a:rPr>
              <a:t>Tř. Kosmonautů 1288/1, Olomouc</a:t>
            </a:r>
          </a:p>
        </p:txBody>
      </p:sp>
      <p:pic>
        <p:nvPicPr>
          <p:cNvPr id="11" name="Obrázek 10">
            <a:extLst>
              <a:ext uri="{FF2B5EF4-FFF2-40B4-BE49-F238E27FC236}">
                <a16:creationId xmlns:a16="http://schemas.microsoft.com/office/drawing/2014/main" id="{6CE4E751-2140-45B7-B252-150336F0A93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349525" y="1232665"/>
            <a:ext cx="7790070" cy="4938237"/>
          </a:xfrm>
          <a:prstGeom prst="rect">
            <a:avLst/>
          </a:prstGeom>
          <a:ln>
            <a:solidFill>
              <a:schemeClr val="bg1">
                <a:lumMod val="75000"/>
              </a:schemeClr>
            </a:solidFill>
          </a:ln>
        </p:spPr>
      </p:pic>
      <p:pic>
        <p:nvPicPr>
          <p:cNvPr id="12" name="Obrázek 11">
            <a:extLst>
              <a:ext uri="{FF2B5EF4-FFF2-40B4-BE49-F238E27FC236}">
                <a16:creationId xmlns:a16="http://schemas.microsoft.com/office/drawing/2014/main" id="{44897816-68FE-4398-BBBD-6DE87FBC021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665675" y="1232665"/>
            <a:ext cx="8889658" cy="4943402"/>
          </a:xfrm>
          <a:prstGeom prst="rect">
            <a:avLst/>
          </a:prstGeom>
          <a:ln>
            <a:solidFill>
              <a:schemeClr val="bg1">
                <a:lumMod val="75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40271012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66667E-6 -3.33333E-6 L -0.96784 -3.33333E-6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8398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35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58333E-6 3.7037E-6 L -0.87331 3.7037E-6 " pathEditMode="relative" rAng="0" ptsTypes="AA">
                                      <p:cBhvr>
                                        <p:cTn id="10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3672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Obrázek 4">
            <a:extLst>
              <a:ext uri="{FF2B5EF4-FFF2-40B4-BE49-F238E27FC236}">
                <a16:creationId xmlns:a16="http://schemas.microsoft.com/office/drawing/2014/main" id="{9C6DF5FC-9BDA-4D05-8FE8-3B249533C9A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03219" y="279497"/>
            <a:ext cx="1834261" cy="285698"/>
          </a:xfrm>
          <a:prstGeom prst="rect">
            <a:avLst/>
          </a:prstGeom>
        </p:spPr>
      </p:pic>
      <p:pic>
        <p:nvPicPr>
          <p:cNvPr id="6" name="Picture 2" descr="FaMa+ Software správa a řešení majetku">
            <a:extLst>
              <a:ext uri="{FF2B5EF4-FFF2-40B4-BE49-F238E27FC236}">
                <a16:creationId xmlns:a16="http://schemas.microsoft.com/office/drawing/2014/main" id="{4E1FA819-A06A-4AB7-A18C-17911CD58CC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57730" y="279497"/>
            <a:ext cx="1016000" cy="3011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Nadpis 1">
            <a:extLst>
              <a:ext uri="{FF2B5EF4-FFF2-40B4-BE49-F238E27FC236}">
                <a16:creationId xmlns:a16="http://schemas.microsoft.com/office/drawing/2014/main" id="{17ECE15C-562D-4483-8B4D-C90E89F61A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4749" y="595698"/>
            <a:ext cx="10515600" cy="600264"/>
          </a:xfrm>
        </p:spPr>
        <p:txBody>
          <a:bodyPr>
            <a:noAutofit/>
          </a:bodyPr>
          <a:lstStyle/>
          <a:p>
            <a:r>
              <a:rPr lang="cs-CZ" sz="3400" b="1" dirty="0">
                <a:solidFill>
                  <a:srgbClr val="C00000"/>
                </a:solidFill>
                <a:latin typeface="+mn-lt"/>
                <a:ea typeface="Inter ExtraBold" panose="02000503000000020004" pitchFamily="2" charset="0"/>
              </a:rPr>
              <a:t>Grafická prezentace – Technický pasport </a:t>
            </a:r>
            <a:r>
              <a:rPr lang="cs-CZ" sz="3400" b="1" dirty="0" err="1">
                <a:solidFill>
                  <a:srgbClr val="C00000"/>
                </a:solidFill>
                <a:latin typeface="+mn-lt"/>
                <a:ea typeface="Inter ExtraBold" panose="02000503000000020004" pitchFamily="2" charset="0"/>
              </a:rPr>
              <a:t>FaMa</a:t>
            </a:r>
            <a:r>
              <a:rPr lang="cs-CZ" sz="3400" b="1" dirty="0">
                <a:solidFill>
                  <a:srgbClr val="C00000"/>
                </a:solidFill>
                <a:latin typeface="+mn-lt"/>
                <a:ea typeface="Inter ExtraBold" panose="02000503000000020004" pitchFamily="2" charset="0"/>
              </a:rPr>
              <a:t>+</a:t>
            </a:r>
          </a:p>
        </p:txBody>
      </p:sp>
      <p:sp>
        <p:nvSpPr>
          <p:cNvPr id="13" name="Obdélník 12">
            <a:extLst>
              <a:ext uri="{FF2B5EF4-FFF2-40B4-BE49-F238E27FC236}">
                <a16:creationId xmlns:a16="http://schemas.microsoft.com/office/drawing/2014/main" id="{2EFE2A9F-3BC4-48AB-8594-DDC0EC8E5630}"/>
              </a:ext>
            </a:extLst>
          </p:cNvPr>
          <p:cNvSpPr/>
          <p:nvPr/>
        </p:nvSpPr>
        <p:spPr>
          <a:xfrm>
            <a:off x="0" y="6311900"/>
            <a:ext cx="12192000" cy="546100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dirty="0"/>
          </a:p>
        </p:txBody>
      </p:sp>
      <p:sp>
        <p:nvSpPr>
          <p:cNvPr id="14" name="TextovéPole 13">
            <a:extLst>
              <a:ext uri="{FF2B5EF4-FFF2-40B4-BE49-F238E27FC236}">
                <a16:creationId xmlns:a16="http://schemas.microsoft.com/office/drawing/2014/main" id="{D73AB59F-7E1B-4FD4-AF0F-466F9A520C71}"/>
              </a:ext>
            </a:extLst>
          </p:cNvPr>
          <p:cNvSpPr txBox="1"/>
          <p:nvPr/>
        </p:nvSpPr>
        <p:spPr>
          <a:xfrm>
            <a:off x="420515" y="6440003"/>
            <a:ext cx="24765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200" dirty="0">
                <a:solidFill>
                  <a:schemeClr val="bg1"/>
                </a:solidFill>
                <a:ea typeface="Inter" panose="02000503000000020004" pitchFamily="2" charset="0"/>
              </a:rPr>
              <a:t>www.tescosw.cz</a:t>
            </a:r>
          </a:p>
        </p:txBody>
      </p:sp>
      <p:sp>
        <p:nvSpPr>
          <p:cNvPr id="15" name="TextovéPole 14">
            <a:extLst>
              <a:ext uri="{FF2B5EF4-FFF2-40B4-BE49-F238E27FC236}">
                <a16:creationId xmlns:a16="http://schemas.microsoft.com/office/drawing/2014/main" id="{C89331A7-A217-47CD-BF95-672C1F88FA21}"/>
              </a:ext>
            </a:extLst>
          </p:cNvPr>
          <p:cNvSpPr txBox="1"/>
          <p:nvPr/>
        </p:nvSpPr>
        <p:spPr>
          <a:xfrm>
            <a:off x="9265730" y="6440003"/>
            <a:ext cx="257175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cs-CZ" sz="1200" dirty="0">
                <a:solidFill>
                  <a:schemeClr val="bg1"/>
                </a:solidFill>
                <a:ea typeface="Inter" panose="02000503000000020004" pitchFamily="2" charset="0"/>
              </a:rPr>
              <a:t>Tř. Kosmonautů 1288/1, Olomouc</a:t>
            </a:r>
          </a:p>
        </p:txBody>
      </p:sp>
      <p:pic>
        <p:nvPicPr>
          <p:cNvPr id="10" name="Obrázek 9">
            <a:extLst>
              <a:ext uri="{FF2B5EF4-FFF2-40B4-BE49-F238E27FC236}">
                <a16:creationId xmlns:a16="http://schemas.microsoft.com/office/drawing/2014/main" id="{B1B0CCAE-501C-4DA3-B896-DA601D2BCC2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415836" y="1118844"/>
            <a:ext cx="8444072" cy="4944437"/>
          </a:xfrm>
          <a:prstGeom prst="rect">
            <a:avLst/>
          </a:prstGeom>
          <a:ln>
            <a:solidFill>
              <a:schemeClr val="bg1">
                <a:lumMod val="75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36230735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22877 0.03056 L -0.95703 0.03218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6419" y="6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Obrázek 4">
            <a:extLst>
              <a:ext uri="{FF2B5EF4-FFF2-40B4-BE49-F238E27FC236}">
                <a16:creationId xmlns:a16="http://schemas.microsoft.com/office/drawing/2014/main" id="{9C6DF5FC-9BDA-4D05-8FE8-3B249533C9A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03219" y="279497"/>
            <a:ext cx="1834261" cy="285698"/>
          </a:xfrm>
          <a:prstGeom prst="rect">
            <a:avLst/>
          </a:prstGeom>
        </p:spPr>
      </p:pic>
      <p:pic>
        <p:nvPicPr>
          <p:cNvPr id="6" name="Picture 2" descr="FaMa+ Software správa a řešení majetku">
            <a:extLst>
              <a:ext uri="{FF2B5EF4-FFF2-40B4-BE49-F238E27FC236}">
                <a16:creationId xmlns:a16="http://schemas.microsoft.com/office/drawing/2014/main" id="{4E1FA819-A06A-4AB7-A18C-17911CD58CC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57730" y="279497"/>
            <a:ext cx="1016000" cy="3011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Nadpis 1">
            <a:extLst>
              <a:ext uri="{FF2B5EF4-FFF2-40B4-BE49-F238E27FC236}">
                <a16:creationId xmlns:a16="http://schemas.microsoft.com/office/drawing/2014/main" id="{17ECE15C-562D-4483-8B4D-C90E89F61A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4749" y="595698"/>
            <a:ext cx="10515600" cy="600264"/>
          </a:xfrm>
        </p:spPr>
        <p:txBody>
          <a:bodyPr>
            <a:noAutofit/>
          </a:bodyPr>
          <a:lstStyle/>
          <a:p>
            <a:r>
              <a:rPr lang="cs-CZ" sz="3400" b="1" dirty="0">
                <a:solidFill>
                  <a:srgbClr val="C00000"/>
                </a:solidFill>
                <a:latin typeface="+mn-lt"/>
                <a:ea typeface="Inter ExtraBold" panose="02000503000000020004" pitchFamily="2" charset="0"/>
              </a:rPr>
              <a:t>Grafická prezentace – Stavební pasport </a:t>
            </a:r>
            <a:r>
              <a:rPr lang="cs-CZ" sz="3400" b="1" dirty="0" err="1">
                <a:solidFill>
                  <a:srgbClr val="C00000"/>
                </a:solidFill>
                <a:latin typeface="+mn-lt"/>
                <a:ea typeface="Inter ExtraBold" panose="02000503000000020004" pitchFamily="2" charset="0"/>
              </a:rPr>
              <a:t>FaMa</a:t>
            </a:r>
            <a:r>
              <a:rPr lang="cs-CZ" sz="3400" b="1" dirty="0">
                <a:solidFill>
                  <a:srgbClr val="C00000"/>
                </a:solidFill>
                <a:latin typeface="+mn-lt"/>
                <a:ea typeface="Inter ExtraBold" panose="02000503000000020004" pitchFamily="2" charset="0"/>
              </a:rPr>
              <a:t>+</a:t>
            </a:r>
          </a:p>
        </p:txBody>
      </p:sp>
      <p:sp>
        <p:nvSpPr>
          <p:cNvPr id="13" name="Obdélník 12">
            <a:extLst>
              <a:ext uri="{FF2B5EF4-FFF2-40B4-BE49-F238E27FC236}">
                <a16:creationId xmlns:a16="http://schemas.microsoft.com/office/drawing/2014/main" id="{2EFE2A9F-3BC4-48AB-8594-DDC0EC8E5630}"/>
              </a:ext>
            </a:extLst>
          </p:cNvPr>
          <p:cNvSpPr/>
          <p:nvPr/>
        </p:nvSpPr>
        <p:spPr>
          <a:xfrm>
            <a:off x="0" y="6311900"/>
            <a:ext cx="12192000" cy="546100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dirty="0"/>
          </a:p>
        </p:txBody>
      </p:sp>
      <p:sp>
        <p:nvSpPr>
          <p:cNvPr id="14" name="TextovéPole 13">
            <a:extLst>
              <a:ext uri="{FF2B5EF4-FFF2-40B4-BE49-F238E27FC236}">
                <a16:creationId xmlns:a16="http://schemas.microsoft.com/office/drawing/2014/main" id="{D73AB59F-7E1B-4FD4-AF0F-466F9A520C71}"/>
              </a:ext>
            </a:extLst>
          </p:cNvPr>
          <p:cNvSpPr txBox="1"/>
          <p:nvPr/>
        </p:nvSpPr>
        <p:spPr>
          <a:xfrm>
            <a:off x="420515" y="6440003"/>
            <a:ext cx="24765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200" dirty="0">
                <a:solidFill>
                  <a:schemeClr val="bg1"/>
                </a:solidFill>
                <a:ea typeface="Inter" panose="02000503000000020004" pitchFamily="2" charset="0"/>
              </a:rPr>
              <a:t>www.tescosw.cz</a:t>
            </a:r>
          </a:p>
        </p:txBody>
      </p:sp>
      <p:sp>
        <p:nvSpPr>
          <p:cNvPr id="15" name="TextovéPole 14">
            <a:extLst>
              <a:ext uri="{FF2B5EF4-FFF2-40B4-BE49-F238E27FC236}">
                <a16:creationId xmlns:a16="http://schemas.microsoft.com/office/drawing/2014/main" id="{C89331A7-A217-47CD-BF95-672C1F88FA21}"/>
              </a:ext>
            </a:extLst>
          </p:cNvPr>
          <p:cNvSpPr txBox="1"/>
          <p:nvPr/>
        </p:nvSpPr>
        <p:spPr>
          <a:xfrm>
            <a:off x="9265730" y="6440003"/>
            <a:ext cx="257175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cs-CZ" sz="1200" dirty="0">
                <a:solidFill>
                  <a:schemeClr val="bg1"/>
                </a:solidFill>
                <a:ea typeface="Inter" panose="02000503000000020004" pitchFamily="2" charset="0"/>
              </a:rPr>
              <a:t>Tř. Kosmonautů 1288/1, Olomouc</a:t>
            </a:r>
          </a:p>
        </p:txBody>
      </p:sp>
      <p:pic>
        <p:nvPicPr>
          <p:cNvPr id="9" name="Obrázek 8">
            <a:extLst>
              <a:ext uri="{FF2B5EF4-FFF2-40B4-BE49-F238E27FC236}">
                <a16:creationId xmlns:a16="http://schemas.microsoft.com/office/drawing/2014/main" id="{B0D5DB56-163D-4E0E-AFFF-592CEBA7661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493068" y="1243948"/>
            <a:ext cx="7574306" cy="4929539"/>
          </a:xfrm>
          <a:prstGeom prst="rect">
            <a:avLst/>
          </a:prstGeom>
          <a:ln>
            <a:solidFill>
              <a:schemeClr val="bg1">
                <a:lumMod val="75000"/>
              </a:schemeClr>
            </a:solidFill>
          </a:ln>
        </p:spPr>
      </p:pic>
      <p:pic>
        <p:nvPicPr>
          <p:cNvPr id="11" name="Obrázek 10">
            <a:extLst>
              <a:ext uri="{FF2B5EF4-FFF2-40B4-BE49-F238E27FC236}">
                <a16:creationId xmlns:a16="http://schemas.microsoft.com/office/drawing/2014/main" id="{7829903E-2CEC-4B14-9B27-31B3C1132C8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3681185" y="1243948"/>
            <a:ext cx="8109555" cy="49295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28345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54167E-6 -7.40741E-7 L -0.97748 -7.40741E-7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8880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35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5E-6 -7.40741E-7 L -0.8517 -7.40741E-7 " pathEditMode="relative" rAng="0" ptsTypes="AA">
                                      <p:cBhvr>
                                        <p:cTn id="10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2591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Obrázek 4">
            <a:extLst>
              <a:ext uri="{FF2B5EF4-FFF2-40B4-BE49-F238E27FC236}">
                <a16:creationId xmlns:a16="http://schemas.microsoft.com/office/drawing/2014/main" id="{9C6DF5FC-9BDA-4D05-8FE8-3B249533C9A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03219" y="279497"/>
            <a:ext cx="1834261" cy="285698"/>
          </a:xfrm>
          <a:prstGeom prst="rect">
            <a:avLst/>
          </a:prstGeom>
        </p:spPr>
      </p:pic>
      <p:pic>
        <p:nvPicPr>
          <p:cNvPr id="6" name="Picture 2" descr="FaMa+ Software správa a řešení majetku">
            <a:extLst>
              <a:ext uri="{FF2B5EF4-FFF2-40B4-BE49-F238E27FC236}">
                <a16:creationId xmlns:a16="http://schemas.microsoft.com/office/drawing/2014/main" id="{4E1FA819-A06A-4AB7-A18C-17911CD58CC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57730" y="279497"/>
            <a:ext cx="1016000" cy="3011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Nadpis 1">
            <a:extLst>
              <a:ext uri="{FF2B5EF4-FFF2-40B4-BE49-F238E27FC236}">
                <a16:creationId xmlns:a16="http://schemas.microsoft.com/office/drawing/2014/main" id="{17ECE15C-562D-4483-8B4D-C90E89F61A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4749" y="595698"/>
            <a:ext cx="10515600" cy="600264"/>
          </a:xfrm>
        </p:spPr>
        <p:txBody>
          <a:bodyPr>
            <a:noAutofit/>
          </a:bodyPr>
          <a:lstStyle/>
          <a:p>
            <a:r>
              <a:rPr lang="cs-CZ" sz="3400" b="1" dirty="0">
                <a:solidFill>
                  <a:srgbClr val="C00000"/>
                </a:solidFill>
                <a:latin typeface="+mn-lt"/>
                <a:ea typeface="Inter ExtraBold" panose="02000503000000020004" pitchFamily="2" charset="0"/>
              </a:rPr>
              <a:t>Grafická prezentace – Grafická prezentace</a:t>
            </a:r>
          </a:p>
        </p:txBody>
      </p:sp>
      <p:sp>
        <p:nvSpPr>
          <p:cNvPr id="13" name="Obdélník 12">
            <a:extLst>
              <a:ext uri="{FF2B5EF4-FFF2-40B4-BE49-F238E27FC236}">
                <a16:creationId xmlns:a16="http://schemas.microsoft.com/office/drawing/2014/main" id="{2EFE2A9F-3BC4-48AB-8594-DDC0EC8E5630}"/>
              </a:ext>
            </a:extLst>
          </p:cNvPr>
          <p:cNvSpPr/>
          <p:nvPr/>
        </p:nvSpPr>
        <p:spPr>
          <a:xfrm>
            <a:off x="0" y="6311900"/>
            <a:ext cx="12192000" cy="546100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dirty="0"/>
          </a:p>
        </p:txBody>
      </p:sp>
      <p:sp>
        <p:nvSpPr>
          <p:cNvPr id="14" name="TextovéPole 13">
            <a:extLst>
              <a:ext uri="{FF2B5EF4-FFF2-40B4-BE49-F238E27FC236}">
                <a16:creationId xmlns:a16="http://schemas.microsoft.com/office/drawing/2014/main" id="{D73AB59F-7E1B-4FD4-AF0F-466F9A520C71}"/>
              </a:ext>
            </a:extLst>
          </p:cNvPr>
          <p:cNvSpPr txBox="1"/>
          <p:nvPr/>
        </p:nvSpPr>
        <p:spPr>
          <a:xfrm>
            <a:off x="420515" y="6440003"/>
            <a:ext cx="24765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200" dirty="0">
                <a:solidFill>
                  <a:schemeClr val="bg1"/>
                </a:solidFill>
                <a:ea typeface="Inter" panose="02000503000000020004" pitchFamily="2" charset="0"/>
              </a:rPr>
              <a:t>www.tescosw.cz</a:t>
            </a:r>
          </a:p>
        </p:txBody>
      </p:sp>
      <p:sp>
        <p:nvSpPr>
          <p:cNvPr id="15" name="TextovéPole 14">
            <a:extLst>
              <a:ext uri="{FF2B5EF4-FFF2-40B4-BE49-F238E27FC236}">
                <a16:creationId xmlns:a16="http://schemas.microsoft.com/office/drawing/2014/main" id="{C89331A7-A217-47CD-BF95-672C1F88FA21}"/>
              </a:ext>
            </a:extLst>
          </p:cNvPr>
          <p:cNvSpPr txBox="1"/>
          <p:nvPr/>
        </p:nvSpPr>
        <p:spPr>
          <a:xfrm>
            <a:off x="9265730" y="6440003"/>
            <a:ext cx="257175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cs-CZ" sz="1200" dirty="0">
                <a:solidFill>
                  <a:schemeClr val="bg1"/>
                </a:solidFill>
                <a:ea typeface="Inter" panose="02000503000000020004" pitchFamily="2" charset="0"/>
              </a:rPr>
              <a:t>Tř. Kosmonautů 1288/1, Olomouc</a:t>
            </a:r>
          </a:p>
        </p:txBody>
      </p:sp>
      <p:pic>
        <p:nvPicPr>
          <p:cNvPr id="9" name="Obrázek 8">
            <a:extLst>
              <a:ext uri="{FF2B5EF4-FFF2-40B4-BE49-F238E27FC236}">
                <a16:creationId xmlns:a16="http://schemas.microsoft.com/office/drawing/2014/main" id="{B0D5DB56-163D-4E0E-AFFF-592CEBA7661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2455998" y="1243947"/>
            <a:ext cx="7574306" cy="4191195"/>
          </a:xfrm>
          <a:prstGeom prst="rect">
            <a:avLst/>
          </a:prstGeom>
          <a:ln>
            <a:solidFill>
              <a:schemeClr val="bg1">
                <a:lumMod val="75000"/>
              </a:schemeClr>
            </a:solidFill>
          </a:ln>
        </p:spPr>
      </p:pic>
      <p:pic>
        <p:nvPicPr>
          <p:cNvPr id="11" name="Obrázek 10">
            <a:extLst>
              <a:ext uri="{FF2B5EF4-FFF2-40B4-BE49-F238E27FC236}">
                <a16:creationId xmlns:a16="http://schemas.microsoft.com/office/drawing/2014/main" id="{7829903E-2CEC-4B14-9B27-31B3C1132C8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4390661" y="1243947"/>
            <a:ext cx="6623700" cy="4929539"/>
          </a:xfrm>
          <a:prstGeom prst="rect">
            <a:avLst/>
          </a:prstGeom>
        </p:spPr>
      </p:pic>
      <p:pic>
        <p:nvPicPr>
          <p:cNvPr id="10" name="Obrázek 9">
            <a:extLst>
              <a:ext uri="{FF2B5EF4-FFF2-40B4-BE49-F238E27FC236}">
                <a16:creationId xmlns:a16="http://schemas.microsoft.com/office/drawing/2014/main" id="{4FE4811C-515F-4C09-AC98-2394C2A5DF6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621853" y="1256304"/>
            <a:ext cx="6623700" cy="44963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51354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66667E-6 2.96296E-6 L -0.97747 2.96296E-6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8880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35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125E-6 -7.40741E-7 L -0.97864 -7.40741E-7 " pathEditMode="relative" rAng="0" ptsTypes="AA">
                                      <p:cBhvr>
                                        <p:cTn id="10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8932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5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79167E-6 3.7037E-7 L -0.85169 3.7037E-7 " pathEditMode="relative" rAng="0" ptsTypes="AA">
                                      <p:cBhvr>
                                        <p:cTn id="14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2591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Obrázek 4">
            <a:extLst>
              <a:ext uri="{FF2B5EF4-FFF2-40B4-BE49-F238E27FC236}">
                <a16:creationId xmlns:a16="http://schemas.microsoft.com/office/drawing/2014/main" id="{9C6DF5FC-9BDA-4D05-8FE8-3B249533C9A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03219" y="279497"/>
            <a:ext cx="1834261" cy="285698"/>
          </a:xfrm>
          <a:prstGeom prst="rect">
            <a:avLst/>
          </a:prstGeom>
        </p:spPr>
      </p:pic>
      <p:pic>
        <p:nvPicPr>
          <p:cNvPr id="6" name="Picture 2" descr="FaMa+ Software správa a řešení majetku">
            <a:extLst>
              <a:ext uri="{FF2B5EF4-FFF2-40B4-BE49-F238E27FC236}">
                <a16:creationId xmlns:a16="http://schemas.microsoft.com/office/drawing/2014/main" id="{4E1FA819-A06A-4AB7-A18C-17911CD58CC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57730" y="279497"/>
            <a:ext cx="1016000" cy="3011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Nadpis 1">
            <a:extLst>
              <a:ext uri="{FF2B5EF4-FFF2-40B4-BE49-F238E27FC236}">
                <a16:creationId xmlns:a16="http://schemas.microsoft.com/office/drawing/2014/main" id="{17ECE15C-562D-4483-8B4D-C90E89F61A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4749" y="595698"/>
            <a:ext cx="10515600" cy="600264"/>
          </a:xfrm>
        </p:spPr>
        <p:txBody>
          <a:bodyPr>
            <a:noAutofit/>
          </a:bodyPr>
          <a:lstStyle/>
          <a:p>
            <a:r>
              <a:rPr lang="cs-CZ" sz="3400" b="1" dirty="0">
                <a:solidFill>
                  <a:srgbClr val="C00000"/>
                </a:solidFill>
                <a:latin typeface="+mn-lt"/>
                <a:ea typeface="Inter ExtraBold" panose="02000503000000020004" pitchFamily="2" charset="0"/>
              </a:rPr>
              <a:t>Grafická prezentace – Zvýraznění objektů</a:t>
            </a:r>
          </a:p>
        </p:txBody>
      </p:sp>
      <p:sp>
        <p:nvSpPr>
          <p:cNvPr id="13" name="Obdélník 12">
            <a:extLst>
              <a:ext uri="{FF2B5EF4-FFF2-40B4-BE49-F238E27FC236}">
                <a16:creationId xmlns:a16="http://schemas.microsoft.com/office/drawing/2014/main" id="{2EFE2A9F-3BC4-48AB-8594-DDC0EC8E5630}"/>
              </a:ext>
            </a:extLst>
          </p:cNvPr>
          <p:cNvSpPr/>
          <p:nvPr/>
        </p:nvSpPr>
        <p:spPr>
          <a:xfrm>
            <a:off x="0" y="6311900"/>
            <a:ext cx="12192000" cy="546100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dirty="0"/>
          </a:p>
        </p:txBody>
      </p:sp>
      <p:sp>
        <p:nvSpPr>
          <p:cNvPr id="14" name="TextovéPole 13">
            <a:extLst>
              <a:ext uri="{FF2B5EF4-FFF2-40B4-BE49-F238E27FC236}">
                <a16:creationId xmlns:a16="http://schemas.microsoft.com/office/drawing/2014/main" id="{D73AB59F-7E1B-4FD4-AF0F-466F9A520C71}"/>
              </a:ext>
            </a:extLst>
          </p:cNvPr>
          <p:cNvSpPr txBox="1"/>
          <p:nvPr/>
        </p:nvSpPr>
        <p:spPr>
          <a:xfrm>
            <a:off x="420515" y="6440003"/>
            <a:ext cx="24765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200" dirty="0">
                <a:solidFill>
                  <a:schemeClr val="bg1"/>
                </a:solidFill>
                <a:ea typeface="Inter" panose="02000503000000020004" pitchFamily="2" charset="0"/>
              </a:rPr>
              <a:t>www.tescosw.cz</a:t>
            </a:r>
          </a:p>
        </p:txBody>
      </p:sp>
      <p:sp>
        <p:nvSpPr>
          <p:cNvPr id="15" name="TextovéPole 14">
            <a:extLst>
              <a:ext uri="{FF2B5EF4-FFF2-40B4-BE49-F238E27FC236}">
                <a16:creationId xmlns:a16="http://schemas.microsoft.com/office/drawing/2014/main" id="{C89331A7-A217-47CD-BF95-672C1F88FA21}"/>
              </a:ext>
            </a:extLst>
          </p:cNvPr>
          <p:cNvSpPr txBox="1"/>
          <p:nvPr/>
        </p:nvSpPr>
        <p:spPr>
          <a:xfrm>
            <a:off x="9265730" y="6440003"/>
            <a:ext cx="257175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cs-CZ" sz="1200" dirty="0">
                <a:solidFill>
                  <a:schemeClr val="bg1"/>
                </a:solidFill>
                <a:ea typeface="Inter" panose="02000503000000020004" pitchFamily="2" charset="0"/>
              </a:rPr>
              <a:t>Tř. Kosmonautů 1288/1, Olomouc</a:t>
            </a:r>
          </a:p>
        </p:txBody>
      </p:sp>
      <p:pic>
        <p:nvPicPr>
          <p:cNvPr id="12" name="Obrázek 11">
            <a:extLst>
              <a:ext uri="{FF2B5EF4-FFF2-40B4-BE49-F238E27FC236}">
                <a16:creationId xmlns:a16="http://schemas.microsoft.com/office/drawing/2014/main" id="{5254C1C0-C623-40BF-8A32-16852880909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468865" y="1195962"/>
            <a:ext cx="7869747" cy="4891503"/>
          </a:xfrm>
          <a:prstGeom prst="rect">
            <a:avLst/>
          </a:prstGeom>
          <a:ln>
            <a:solidFill>
              <a:schemeClr val="bg1">
                <a:lumMod val="75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2517389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287 0.01991 L -0.92877 0.00879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6589" y="-55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Obrázek 4">
            <a:extLst>
              <a:ext uri="{FF2B5EF4-FFF2-40B4-BE49-F238E27FC236}">
                <a16:creationId xmlns:a16="http://schemas.microsoft.com/office/drawing/2014/main" id="{9C6DF5FC-9BDA-4D05-8FE8-3B249533C9A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03219" y="279497"/>
            <a:ext cx="1834261" cy="285698"/>
          </a:xfrm>
          <a:prstGeom prst="rect">
            <a:avLst/>
          </a:prstGeom>
        </p:spPr>
      </p:pic>
      <p:pic>
        <p:nvPicPr>
          <p:cNvPr id="6" name="Picture 2" descr="FaMa+ Software správa a řešení majetku">
            <a:extLst>
              <a:ext uri="{FF2B5EF4-FFF2-40B4-BE49-F238E27FC236}">
                <a16:creationId xmlns:a16="http://schemas.microsoft.com/office/drawing/2014/main" id="{4E1FA819-A06A-4AB7-A18C-17911CD58CC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57730" y="279497"/>
            <a:ext cx="1016000" cy="3011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Nadpis 1">
            <a:extLst>
              <a:ext uri="{FF2B5EF4-FFF2-40B4-BE49-F238E27FC236}">
                <a16:creationId xmlns:a16="http://schemas.microsoft.com/office/drawing/2014/main" id="{17ECE15C-562D-4483-8B4D-C90E89F61A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4749" y="595698"/>
            <a:ext cx="10515600" cy="600264"/>
          </a:xfrm>
        </p:spPr>
        <p:txBody>
          <a:bodyPr>
            <a:noAutofit/>
          </a:bodyPr>
          <a:lstStyle/>
          <a:p>
            <a:r>
              <a:rPr lang="cs-CZ" sz="3400" b="1" dirty="0">
                <a:solidFill>
                  <a:srgbClr val="C00000"/>
                </a:solidFill>
                <a:latin typeface="+mn-lt"/>
                <a:ea typeface="Inter ExtraBold" panose="02000503000000020004" pitchFamily="2" charset="0"/>
              </a:rPr>
              <a:t>Grafická prezentace – Akce nad výkresem</a:t>
            </a:r>
          </a:p>
        </p:txBody>
      </p:sp>
      <p:sp>
        <p:nvSpPr>
          <p:cNvPr id="13" name="Obdélník 12">
            <a:extLst>
              <a:ext uri="{FF2B5EF4-FFF2-40B4-BE49-F238E27FC236}">
                <a16:creationId xmlns:a16="http://schemas.microsoft.com/office/drawing/2014/main" id="{2EFE2A9F-3BC4-48AB-8594-DDC0EC8E5630}"/>
              </a:ext>
            </a:extLst>
          </p:cNvPr>
          <p:cNvSpPr/>
          <p:nvPr/>
        </p:nvSpPr>
        <p:spPr>
          <a:xfrm>
            <a:off x="0" y="6311900"/>
            <a:ext cx="12192000" cy="546100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dirty="0"/>
          </a:p>
        </p:txBody>
      </p:sp>
      <p:sp>
        <p:nvSpPr>
          <p:cNvPr id="14" name="TextovéPole 13">
            <a:extLst>
              <a:ext uri="{FF2B5EF4-FFF2-40B4-BE49-F238E27FC236}">
                <a16:creationId xmlns:a16="http://schemas.microsoft.com/office/drawing/2014/main" id="{D73AB59F-7E1B-4FD4-AF0F-466F9A520C71}"/>
              </a:ext>
            </a:extLst>
          </p:cNvPr>
          <p:cNvSpPr txBox="1"/>
          <p:nvPr/>
        </p:nvSpPr>
        <p:spPr>
          <a:xfrm>
            <a:off x="420515" y="6440003"/>
            <a:ext cx="24765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200" dirty="0">
                <a:solidFill>
                  <a:schemeClr val="bg1"/>
                </a:solidFill>
                <a:ea typeface="Inter" panose="02000503000000020004" pitchFamily="2" charset="0"/>
              </a:rPr>
              <a:t>www.tescosw.cz</a:t>
            </a:r>
          </a:p>
        </p:txBody>
      </p:sp>
      <p:sp>
        <p:nvSpPr>
          <p:cNvPr id="15" name="TextovéPole 14">
            <a:extLst>
              <a:ext uri="{FF2B5EF4-FFF2-40B4-BE49-F238E27FC236}">
                <a16:creationId xmlns:a16="http://schemas.microsoft.com/office/drawing/2014/main" id="{C89331A7-A217-47CD-BF95-672C1F88FA21}"/>
              </a:ext>
            </a:extLst>
          </p:cNvPr>
          <p:cNvSpPr txBox="1"/>
          <p:nvPr/>
        </p:nvSpPr>
        <p:spPr>
          <a:xfrm>
            <a:off x="9265730" y="6440003"/>
            <a:ext cx="257175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cs-CZ" sz="1200" dirty="0">
                <a:solidFill>
                  <a:schemeClr val="bg1"/>
                </a:solidFill>
                <a:ea typeface="Inter" panose="02000503000000020004" pitchFamily="2" charset="0"/>
              </a:rPr>
              <a:t>Tř. Kosmonautů 1288/1, Olomouc</a:t>
            </a:r>
          </a:p>
        </p:txBody>
      </p:sp>
      <p:pic>
        <p:nvPicPr>
          <p:cNvPr id="12" name="Obrázek 11">
            <a:extLst>
              <a:ext uri="{FF2B5EF4-FFF2-40B4-BE49-F238E27FC236}">
                <a16:creationId xmlns:a16="http://schemas.microsoft.com/office/drawing/2014/main" id="{5254C1C0-C623-40BF-8A32-16852880909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2386216" y="1705833"/>
            <a:ext cx="7816354" cy="4235888"/>
          </a:xfrm>
          <a:prstGeom prst="rect">
            <a:avLst/>
          </a:prstGeom>
          <a:ln>
            <a:solidFill>
              <a:schemeClr val="bg1">
                <a:lumMod val="75000"/>
              </a:schemeClr>
            </a:solidFill>
          </a:ln>
        </p:spPr>
      </p:pic>
      <p:sp>
        <p:nvSpPr>
          <p:cNvPr id="9" name="Zástupný obsah 2">
            <a:extLst>
              <a:ext uri="{FF2B5EF4-FFF2-40B4-BE49-F238E27FC236}">
                <a16:creationId xmlns:a16="http://schemas.microsoft.com/office/drawing/2014/main" id="{90B28F9E-8634-4A4A-9CE0-1D04BA909B2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6918" y="1385252"/>
            <a:ext cx="10780682" cy="4877050"/>
          </a:xfrm>
        </p:spPr>
        <p:txBody>
          <a:bodyPr>
            <a:noAutofit/>
          </a:bodyPr>
          <a:lstStyle/>
          <a:p>
            <a:r>
              <a:rPr lang="cs-CZ" sz="2000" dirty="0"/>
              <a:t>Akce a otvírání formulářů z výkresů</a:t>
            </a:r>
          </a:p>
        </p:txBody>
      </p:sp>
    </p:spTree>
    <p:extLst>
      <p:ext uri="{BB962C8B-B14F-4D97-AF65-F5344CB8AC3E}">
        <p14:creationId xmlns:p14="http://schemas.microsoft.com/office/powerpoint/2010/main" val="33567513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6562 -0.00185 L -0.93438 0.01273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0000" y="71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Obrázek 17">
            <a:extLst>
              <a:ext uri="{FF2B5EF4-FFF2-40B4-BE49-F238E27FC236}">
                <a16:creationId xmlns:a16="http://schemas.microsoft.com/office/drawing/2014/main" id="{63CA7CF0-3EA3-40DF-85D6-E46CC648592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83164" y="956329"/>
            <a:ext cx="2754316" cy="2725262"/>
          </a:xfrm>
          <a:prstGeom prst="rect">
            <a:avLst/>
          </a:prstGeom>
        </p:spPr>
      </p:pic>
      <p:pic>
        <p:nvPicPr>
          <p:cNvPr id="5" name="Obrázek 4">
            <a:extLst>
              <a:ext uri="{FF2B5EF4-FFF2-40B4-BE49-F238E27FC236}">
                <a16:creationId xmlns:a16="http://schemas.microsoft.com/office/drawing/2014/main" id="{9C6DF5FC-9BDA-4D05-8FE8-3B249533C9A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03219" y="279497"/>
            <a:ext cx="1834261" cy="285698"/>
          </a:xfrm>
          <a:prstGeom prst="rect">
            <a:avLst/>
          </a:prstGeom>
        </p:spPr>
      </p:pic>
      <p:pic>
        <p:nvPicPr>
          <p:cNvPr id="6" name="Picture 2" descr="FaMa+ Software správa a řešení majetku">
            <a:extLst>
              <a:ext uri="{FF2B5EF4-FFF2-40B4-BE49-F238E27FC236}">
                <a16:creationId xmlns:a16="http://schemas.microsoft.com/office/drawing/2014/main" id="{4E1FA819-A06A-4AB7-A18C-17911CD58CC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57730" y="279497"/>
            <a:ext cx="1016000" cy="3011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Nadpis 1">
            <a:extLst>
              <a:ext uri="{FF2B5EF4-FFF2-40B4-BE49-F238E27FC236}">
                <a16:creationId xmlns:a16="http://schemas.microsoft.com/office/drawing/2014/main" id="{17ECE15C-562D-4483-8B4D-C90E89F61A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4749" y="595698"/>
            <a:ext cx="10515600" cy="600264"/>
          </a:xfrm>
        </p:spPr>
        <p:txBody>
          <a:bodyPr>
            <a:noAutofit/>
          </a:bodyPr>
          <a:lstStyle/>
          <a:p>
            <a:r>
              <a:rPr lang="cs-CZ" sz="3400" b="1" dirty="0">
                <a:solidFill>
                  <a:srgbClr val="C00000"/>
                </a:solidFill>
                <a:latin typeface="+mn-lt"/>
                <a:ea typeface="Inter ExtraBold" panose="02000503000000020004" pitchFamily="2" charset="0"/>
              </a:rPr>
              <a:t>Grafická prezentace – Zdroje grafických informací</a:t>
            </a:r>
          </a:p>
        </p:txBody>
      </p:sp>
      <p:sp>
        <p:nvSpPr>
          <p:cNvPr id="13" name="Obdélník 12">
            <a:extLst>
              <a:ext uri="{FF2B5EF4-FFF2-40B4-BE49-F238E27FC236}">
                <a16:creationId xmlns:a16="http://schemas.microsoft.com/office/drawing/2014/main" id="{2EFE2A9F-3BC4-48AB-8594-DDC0EC8E5630}"/>
              </a:ext>
            </a:extLst>
          </p:cNvPr>
          <p:cNvSpPr/>
          <p:nvPr/>
        </p:nvSpPr>
        <p:spPr>
          <a:xfrm>
            <a:off x="0" y="6311900"/>
            <a:ext cx="12192000" cy="546100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dirty="0"/>
          </a:p>
        </p:txBody>
      </p:sp>
      <p:sp>
        <p:nvSpPr>
          <p:cNvPr id="14" name="TextovéPole 13">
            <a:extLst>
              <a:ext uri="{FF2B5EF4-FFF2-40B4-BE49-F238E27FC236}">
                <a16:creationId xmlns:a16="http://schemas.microsoft.com/office/drawing/2014/main" id="{D73AB59F-7E1B-4FD4-AF0F-466F9A520C71}"/>
              </a:ext>
            </a:extLst>
          </p:cNvPr>
          <p:cNvSpPr txBox="1"/>
          <p:nvPr/>
        </p:nvSpPr>
        <p:spPr>
          <a:xfrm>
            <a:off x="420515" y="6440003"/>
            <a:ext cx="24765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200" dirty="0">
                <a:solidFill>
                  <a:schemeClr val="bg1"/>
                </a:solidFill>
                <a:ea typeface="Inter" panose="02000503000000020004" pitchFamily="2" charset="0"/>
              </a:rPr>
              <a:t>www.tescosw.cz</a:t>
            </a:r>
          </a:p>
        </p:txBody>
      </p:sp>
      <p:sp>
        <p:nvSpPr>
          <p:cNvPr id="15" name="TextovéPole 14">
            <a:extLst>
              <a:ext uri="{FF2B5EF4-FFF2-40B4-BE49-F238E27FC236}">
                <a16:creationId xmlns:a16="http://schemas.microsoft.com/office/drawing/2014/main" id="{C89331A7-A217-47CD-BF95-672C1F88FA21}"/>
              </a:ext>
            </a:extLst>
          </p:cNvPr>
          <p:cNvSpPr txBox="1"/>
          <p:nvPr/>
        </p:nvSpPr>
        <p:spPr>
          <a:xfrm>
            <a:off x="9265730" y="6440003"/>
            <a:ext cx="257175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cs-CZ" sz="1200" dirty="0">
                <a:solidFill>
                  <a:schemeClr val="bg1"/>
                </a:solidFill>
                <a:ea typeface="Inter" panose="02000503000000020004" pitchFamily="2" charset="0"/>
              </a:rPr>
              <a:t>Tř. Kosmonautů 1288/1, Olomouc</a:t>
            </a:r>
          </a:p>
        </p:txBody>
      </p:sp>
      <p:sp>
        <p:nvSpPr>
          <p:cNvPr id="9" name="Zástupný obsah 2">
            <a:extLst>
              <a:ext uri="{FF2B5EF4-FFF2-40B4-BE49-F238E27FC236}">
                <a16:creationId xmlns:a16="http://schemas.microsoft.com/office/drawing/2014/main" id="{90B28F9E-8634-4A4A-9CE0-1D04BA909B2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6918" y="1385252"/>
            <a:ext cx="10780682" cy="4877050"/>
          </a:xfrm>
        </p:spPr>
        <p:txBody>
          <a:bodyPr>
            <a:noAutofit/>
          </a:bodyPr>
          <a:lstStyle/>
          <a:p>
            <a:r>
              <a:rPr lang="cs-CZ" sz="2000" dirty="0"/>
              <a:t>Projekty </a:t>
            </a:r>
            <a:r>
              <a:rPr lang="cs-CZ" sz="2000" dirty="0" err="1"/>
              <a:t>eOpen</a:t>
            </a:r>
            <a:endParaRPr lang="cs-CZ" sz="2000" dirty="0"/>
          </a:p>
          <a:p>
            <a:r>
              <a:rPr lang="cs-CZ" sz="2000" dirty="0"/>
              <a:t>CAD – 2D </a:t>
            </a:r>
          </a:p>
          <a:p>
            <a:r>
              <a:rPr lang="cs-CZ" sz="2000" dirty="0"/>
              <a:t>BIM – 3D</a:t>
            </a:r>
          </a:p>
          <a:p>
            <a:r>
              <a:rPr lang="cs-CZ" sz="2000" dirty="0"/>
              <a:t>Fotodokumentace včetně 360°</a:t>
            </a:r>
          </a:p>
          <a:p>
            <a:r>
              <a:rPr lang="cs-CZ" sz="2000" dirty="0"/>
              <a:t>GIS - podkladové mapy</a:t>
            </a:r>
          </a:p>
          <a:p>
            <a:r>
              <a:rPr lang="cs-CZ" sz="2000" dirty="0"/>
              <a:t>Rastry a PDF</a:t>
            </a:r>
          </a:p>
        </p:txBody>
      </p:sp>
      <p:pic>
        <p:nvPicPr>
          <p:cNvPr id="19" name="Obrázek 18">
            <a:extLst>
              <a:ext uri="{FF2B5EF4-FFF2-40B4-BE49-F238E27FC236}">
                <a16:creationId xmlns:a16="http://schemas.microsoft.com/office/drawing/2014/main" id="{BCC8271A-977A-46C2-A229-9F68268F09E9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95235" y="1907230"/>
            <a:ext cx="3851042" cy="216136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/>
        </p:spPr>
      </p:pic>
      <p:pic>
        <p:nvPicPr>
          <p:cNvPr id="20" name="Obrázek 19">
            <a:extLst>
              <a:ext uri="{FF2B5EF4-FFF2-40B4-BE49-F238E27FC236}">
                <a16:creationId xmlns:a16="http://schemas.microsoft.com/office/drawing/2014/main" id="{E1206E15-8717-432A-A690-D9F990609EBC}"/>
              </a:ext>
            </a:extLst>
          </p:cNvPr>
          <p:cNvPicPr/>
          <p:nvPr/>
        </p:nvPicPr>
        <p:blipFill>
          <a:blip r:embed="rId6"/>
          <a:stretch>
            <a:fillRect/>
          </a:stretch>
        </p:blipFill>
        <p:spPr>
          <a:xfrm>
            <a:off x="5200145" y="4257884"/>
            <a:ext cx="3806193" cy="1830664"/>
          </a:xfrm>
          <a:prstGeom prst="rect">
            <a:avLst/>
          </a:prstGeom>
        </p:spPr>
      </p:pic>
      <p:pic>
        <p:nvPicPr>
          <p:cNvPr id="21" name="Obrázek 20">
            <a:extLst>
              <a:ext uri="{FF2B5EF4-FFF2-40B4-BE49-F238E27FC236}">
                <a16:creationId xmlns:a16="http://schemas.microsoft.com/office/drawing/2014/main" id="{6BA0C2D1-9847-4EEB-90E2-5CDE377DF61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226108" y="3809694"/>
            <a:ext cx="2468974" cy="22656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95358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Obrázek 15">
            <a:extLst>
              <a:ext uri="{FF2B5EF4-FFF2-40B4-BE49-F238E27FC236}">
                <a16:creationId xmlns:a16="http://schemas.microsoft.com/office/drawing/2014/main" id="{34B99651-AAE2-4F58-8C57-104DC21D9CA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83164" y="956329"/>
            <a:ext cx="2754316" cy="2725262"/>
          </a:xfrm>
          <a:prstGeom prst="rect">
            <a:avLst/>
          </a:prstGeom>
        </p:spPr>
      </p:pic>
      <p:pic>
        <p:nvPicPr>
          <p:cNvPr id="5" name="Obrázek 4">
            <a:extLst>
              <a:ext uri="{FF2B5EF4-FFF2-40B4-BE49-F238E27FC236}">
                <a16:creationId xmlns:a16="http://schemas.microsoft.com/office/drawing/2014/main" id="{9C6DF5FC-9BDA-4D05-8FE8-3B249533C9A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03219" y="279497"/>
            <a:ext cx="1834261" cy="285698"/>
          </a:xfrm>
          <a:prstGeom prst="rect">
            <a:avLst/>
          </a:prstGeom>
        </p:spPr>
      </p:pic>
      <p:pic>
        <p:nvPicPr>
          <p:cNvPr id="6" name="Picture 2" descr="FaMa+ Software správa a řešení majetku">
            <a:extLst>
              <a:ext uri="{FF2B5EF4-FFF2-40B4-BE49-F238E27FC236}">
                <a16:creationId xmlns:a16="http://schemas.microsoft.com/office/drawing/2014/main" id="{4E1FA819-A06A-4AB7-A18C-17911CD58CC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57730" y="279497"/>
            <a:ext cx="1016000" cy="3011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Nadpis 1">
            <a:extLst>
              <a:ext uri="{FF2B5EF4-FFF2-40B4-BE49-F238E27FC236}">
                <a16:creationId xmlns:a16="http://schemas.microsoft.com/office/drawing/2014/main" id="{17ECE15C-562D-4483-8B4D-C90E89F61A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4749" y="595698"/>
            <a:ext cx="10515600" cy="600264"/>
          </a:xfrm>
        </p:spPr>
        <p:txBody>
          <a:bodyPr>
            <a:noAutofit/>
          </a:bodyPr>
          <a:lstStyle/>
          <a:p>
            <a:r>
              <a:rPr lang="cs-CZ" sz="3400" b="1" dirty="0">
                <a:solidFill>
                  <a:srgbClr val="C00000"/>
                </a:solidFill>
                <a:latin typeface="+mn-lt"/>
                <a:ea typeface="Inter ExtraBold" panose="02000503000000020004" pitchFamily="2" charset="0"/>
              </a:rPr>
              <a:t>Grafická prezentace – Naše služby</a:t>
            </a:r>
          </a:p>
        </p:txBody>
      </p:sp>
      <p:sp>
        <p:nvSpPr>
          <p:cNvPr id="13" name="Obdélník 12">
            <a:extLst>
              <a:ext uri="{FF2B5EF4-FFF2-40B4-BE49-F238E27FC236}">
                <a16:creationId xmlns:a16="http://schemas.microsoft.com/office/drawing/2014/main" id="{2EFE2A9F-3BC4-48AB-8594-DDC0EC8E5630}"/>
              </a:ext>
            </a:extLst>
          </p:cNvPr>
          <p:cNvSpPr/>
          <p:nvPr/>
        </p:nvSpPr>
        <p:spPr>
          <a:xfrm>
            <a:off x="0" y="6311900"/>
            <a:ext cx="12192000" cy="546100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dirty="0"/>
          </a:p>
        </p:txBody>
      </p:sp>
      <p:sp>
        <p:nvSpPr>
          <p:cNvPr id="14" name="TextovéPole 13">
            <a:extLst>
              <a:ext uri="{FF2B5EF4-FFF2-40B4-BE49-F238E27FC236}">
                <a16:creationId xmlns:a16="http://schemas.microsoft.com/office/drawing/2014/main" id="{D73AB59F-7E1B-4FD4-AF0F-466F9A520C71}"/>
              </a:ext>
            </a:extLst>
          </p:cNvPr>
          <p:cNvSpPr txBox="1"/>
          <p:nvPr/>
        </p:nvSpPr>
        <p:spPr>
          <a:xfrm>
            <a:off x="420515" y="6440003"/>
            <a:ext cx="24765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200" dirty="0">
                <a:solidFill>
                  <a:schemeClr val="bg1"/>
                </a:solidFill>
                <a:ea typeface="Inter" panose="02000503000000020004" pitchFamily="2" charset="0"/>
              </a:rPr>
              <a:t>www.tescosw.cz</a:t>
            </a:r>
          </a:p>
        </p:txBody>
      </p:sp>
      <p:sp>
        <p:nvSpPr>
          <p:cNvPr id="15" name="TextovéPole 14">
            <a:extLst>
              <a:ext uri="{FF2B5EF4-FFF2-40B4-BE49-F238E27FC236}">
                <a16:creationId xmlns:a16="http://schemas.microsoft.com/office/drawing/2014/main" id="{C89331A7-A217-47CD-BF95-672C1F88FA21}"/>
              </a:ext>
            </a:extLst>
          </p:cNvPr>
          <p:cNvSpPr txBox="1"/>
          <p:nvPr/>
        </p:nvSpPr>
        <p:spPr>
          <a:xfrm>
            <a:off x="9265730" y="6440003"/>
            <a:ext cx="257175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cs-CZ" sz="1200" dirty="0">
                <a:solidFill>
                  <a:schemeClr val="bg1"/>
                </a:solidFill>
                <a:ea typeface="Inter" panose="02000503000000020004" pitchFamily="2" charset="0"/>
              </a:rPr>
              <a:t>Tř. Kosmonautů 1288/1, Olomouc</a:t>
            </a:r>
          </a:p>
        </p:txBody>
      </p:sp>
      <p:sp>
        <p:nvSpPr>
          <p:cNvPr id="9" name="Zástupný obsah 2">
            <a:extLst>
              <a:ext uri="{FF2B5EF4-FFF2-40B4-BE49-F238E27FC236}">
                <a16:creationId xmlns:a16="http://schemas.microsoft.com/office/drawing/2014/main" id="{90B28F9E-8634-4A4A-9CE0-1D04BA909B2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6918" y="1385252"/>
            <a:ext cx="10780682" cy="4877050"/>
          </a:xfrm>
        </p:spPr>
        <p:txBody>
          <a:bodyPr>
            <a:noAutofit/>
          </a:bodyPr>
          <a:lstStyle/>
          <a:p>
            <a:r>
              <a:rPr lang="cs-CZ" sz="2000" dirty="0"/>
              <a:t>Převod grafických komponent do aplikace HTML5</a:t>
            </a:r>
          </a:p>
          <a:p>
            <a:r>
              <a:rPr lang="cs-CZ" sz="2000" dirty="0"/>
              <a:t>Integrace a zpracování CAD a IFC</a:t>
            </a:r>
          </a:p>
          <a:p>
            <a:r>
              <a:rPr lang="cs-CZ" sz="2000" dirty="0"/>
              <a:t>Vytěžení informací a grafiky</a:t>
            </a:r>
          </a:p>
          <a:p>
            <a:r>
              <a:rPr lang="cs-CZ" sz="2000" dirty="0"/>
              <a:t>Konfigurování grafické prezentace dat</a:t>
            </a:r>
          </a:p>
          <a:p>
            <a:r>
              <a:rPr lang="cs-CZ" sz="2000" dirty="0"/>
              <a:t>Interaktivní propojení datových zdrojů</a:t>
            </a:r>
          </a:p>
          <a:p>
            <a:r>
              <a:rPr lang="cs-CZ" sz="2000" dirty="0"/>
              <a:t>Podpora a využití při zavádění BIM</a:t>
            </a:r>
          </a:p>
          <a:p>
            <a:r>
              <a:rPr lang="cs-CZ" sz="2000" dirty="0"/>
              <a:t>Zpracování fotodokumentace</a:t>
            </a:r>
          </a:p>
          <a:p>
            <a:r>
              <a:rPr lang="cs-CZ" sz="2000" dirty="0"/>
              <a:t>Integrace CDE a externích IS</a:t>
            </a:r>
          </a:p>
        </p:txBody>
      </p:sp>
      <p:pic>
        <p:nvPicPr>
          <p:cNvPr id="10" name="Obrázek 9">
            <a:extLst>
              <a:ext uri="{FF2B5EF4-FFF2-40B4-BE49-F238E27FC236}">
                <a16:creationId xmlns:a16="http://schemas.microsoft.com/office/drawing/2014/main" id="{DA7EA8E0-952D-494C-9DD8-D966A6E0BB31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95235" y="1907230"/>
            <a:ext cx="3851042" cy="216136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/>
        </p:spPr>
      </p:pic>
      <p:pic>
        <p:nvPicPr>
          <p:cNvPr id="11" name="Obrázek 10">
            <a:extLst>
              <a:ext uri="{FF2B5EF4-FFF2-40B4-BE49-F238E27FC236}">
                <a16:creationId xmlns:a16="http://schemas.microsoft.com/office/drawing/2014/main" id="{472688B1-C33D-4B8A-9ECD-1603790FFC3C}"/>
              </a:ext>
            </a:extLst>
          </p:cNvPr>
          <p:cNvPicPr/>
          <p:nvPr/>
        </p:nvPicPr>
        <p:blipFill>
          <a:blip r:embed="rId6"/>
          <a:stretch>
            <a:fillRect/>
          </a:stretch>
        </p:blipFill>
        <p:spPr>
          <a:xfrm>
            <a:off x="5200145" y="4257884"/>
            <a:ext cx="3806193" cy="1830664"/>
          </a:xfrm>
          <a:prstGeom prst="rect">
            <a:avLst/>
          </a:prstGeom>
        </p:spPr>
      </p:pic>
      <p:pic>
        <p:nvPicPr>
          <p:cNvPr id="17" name="Obrázek 16">
            <a:extLst>
              <a:ext uri="{FF2B5EF4-FFF2-40B4-BE49-F238E27FC236}">
                <a16:creationId xmlns:a16="http://schemas.microsoft.com/office/drawing/2014/main" id="{80D398CD-A7B4-4FDE-819A-76E57270762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226108" y="3809694"/>
            <a:ext cx="2468974" cy="22656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26359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Obrázek 4">
            <a:extLst>
              <a:ext uri="{FF2B5EF4-FFF2-40B4-BE49-F238E27FC236}">
                <a16:creationId xmlns:a16="http://schemas.microsoft.com/office/drawing/2014/main" id="{9C6DF5FC-9BDA-4D05-8FE8-3B249533C9A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03219" y="279497"/>
            <a:ext cx="1834261" cy="285698"/>
          </a:xfrm>
          <a:prstGeom prst="rect">
            <a:avLst/>
          </a:prstGeom>
        </p:spPr>
      </p:pic>
      <p:pic>
        <p:nvPicPr>
          <p:cNvPr id="6" name="Picture 2" descr="FaMa+ Software správa a řešení majetku">
            <a:extLst>
              <a:ext uri="{FF2B5EF4-FFF2-40B4-BE49-F238E27FC236}">
                <a16:creationId xmlns:a16="http://schemas.microsoft.com/office/drawing/2014/main" id="{4E1FA819-A06A-4AB7-A18C-17911CD58CC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57730" y="279497"/>
            <a:ext cx="1016000" cy="3011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Nadpis 1">
            <a:extLst>
              <a:ext uri="{FF2B5EF4-FFF2-40B4-BE49-F238E27FC236}">
                <a16:creationId xmlns:a16="http://schemas.microsoft.com/office/drawing/2014/main" id="{17ECE15C-562D-4483-8B4D-C90E89F61A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4749" y="595698"/>
            <a:ext cx="10515600" cy="600264"/>
          </a:xfrm>
        </p:spPr>
        <p:txBody>
          <a:bodyPr>
            <a:noAutofit/>
          </a:bodyPr>
          <a:lstStyle/>
          <a:p>
            <a:r>
              <a:rPr lang="cs-CZ" sz="3400" b="1" dirty="0">
                <a:solidFill>
                  <a:srgbClr val="C00000"/>
                </a:solidFill>
                <a:latin typeface="+mn-lt"/>
                <a:ea typeface="Inter ExtraBold" panose="02000503000000020004" pitchFamily="2" charset="0"/>
              </a:rPr>
              <a:t>Grafická prezentace – Realizační výstupy 2D</a:t>
            </a:r>
          </a:p>
        </p:txBody>
      </p:sp>
      <p:sp>
        <p:nvSpPr>
          <p:cNvPr id="13" name="Obdélník 12">
            <a:extLst>
              <a:ext uri="{FF2B5EF4-FFF2-40B4-BE49-F238E27FC236}">
                <a16:creationId xmlns:a16="http://schemas.microsoft.com/office/drawing/2014/main" id="{2EFE2A9F-3BC4-48AB-8594-DDC0EC8E5630}"/>
              </a:ext>
            </a:extLst>
          </p:cNvPr>
          <p:cNvSpPr/>
          <p:nvPr/>
        </p:nvSpPr>
        <p:spPr>
          <a:xfrm>
            <a:off x="0" y="6311900"/>
            <a:ext cx="12192000" cy="546100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dirty="0"/>
          </a:p>
        </p:txBody>
      </p:sp>
      <p:sp>
        <p:nvSpPr>
          <p:cNvPr id="14" name="TextovéPole 13">
            <a:extLst>
              <a:ext uri="{FF2B5EF4-FFF2-40B4-BE49-F238E27FC236}">
                <a16:creationId xmlns:a16="http://schemas.microsoft.com/office/drawing/2014/main" id="{D73AB59F-7E1B-4FD4-AF0F-466F9A520C71}"/>
              </a:ext>
            </a:extLst>
          </p:cNvPr>
          <p:cNvSpPr txBox="1"/>
          <p:nvPr/>
        </p:nvSpPr>
        <p:spPr>
          <a:xfrm>
            <a:off x="420515" y="6440003"/>
            <a:ext cx="24765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200" dirty="0">
                <a:solidFill>
                  <a:schemeClr val="bg1"/>
                </a:solidFill>
                <a:ea typeface="Inter" panose="02000503000000020004" pitchFamily="2" charset="0"/>
              </a:rPr>
              <a:t>www.tescosw.cz</a:t>
            </a:r>
          </a:p>
        </p:txBody>
      </p:sp>
      <p:sp>
        <p:nvSpPr>
          <p:cNvPr id="15" name="TextovéPole 14">
            <a:extLst>
              <a:ext uri="{FF2B5EF4-FFF2-40B4-BE49-F238E27FC236}">
                <a16:creationId xmlns:a16="http://schemas.microsoft.com/office/drawing/2014/main" id="{C89331A7-A217-47CD-BF95-672C1F88FA21}"/>
              </a:ext>
            </a:extLst>
          </p:cNvPr>
          <p:cNvSpPr txBox="1"/>
          <p:nvPr/>
        </p:nvSpPr>
        <p:spPr>
          <a:xfrm>
            <a:off x="9265730" y="6440003"/>
            <a:ext cx="257175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cs-CZ" sz="1200" dirty="0">
                <a:solidFill>
                  <a:schemeClr val="bg1"/>
                </a:solidFill>
                <a:ea typeface="Inter" panose="02000503000000020004" pitchFamily="2" charset="0"/>
              </a:rPr>
              <a:t>Tř. Kosmonautů 1288/1, Olomouc</a:t>
            </a:r>
          </a:p>
        </p:txBody>
      </p:sp>
      <p:sp>
        <p:nvSpPr>
          <p:cNvPr id="9" name="Zástupný obsah 2">
            <a:extLst>
              <a:ext uri="{FF2B5EF4-FFF2-40B4-BE49-F238E27FC236}">
                <a16:creationId xmlns:a16="http://schemas.microsoft.com/office/drawing/2014/main" id="{90B28F9E-8634-4A4A-9CE0-1D04BA909B2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6918" y="1385252"/>
            <a:ext cx="10780682" cy="4877050"/>
          </a:xfrm>
        </p:spPr>
        <p:txBody>
          <a:bodyPr>
            <a:noAutofit/>
          </a:bodyPr>
          <a:lstStyle/>
          <a:p>
            <a:pPr algn="just"/>
            <a:r>
              <a:rPr lang="cs-CZ" sz="2000" dirty="0"/>
              <a:t>Výchozí stav – sken výkresu (rastr, PDF)</a:t>
            </a:r>
          </a:p>
        </p:txBody>
      </p:sp>
      <p:pic>
        <p:nvPicPr>
          <p:cNvPr id="18" name="Obrázek 17">
            <a:extLst>
              <a:ext uri="{FF2B5EF4-FFF2-40B4-BE49-F238E27FC236}">
                <a16:creationId xmlns:a16="http://schemas.microsoft.com/office/drawing/2014/main" id="{38A23A7F-B30B-41F5-9E62-58FBB26D491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4139" y="1836422"/>
            <a:ext cx="8173591" cy="43344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36424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Obrázek 4">
            <a:extLst>
              <a:ext uri="{FF2B5EF4-FFF2-40B4-BE49-F238E27FC236}">
                <a16:creationId xmlns:a16="http://schemas.microsoft.com/office/drawing/2014/main" id="{9C6DF5FC-9BDA-4D05-8FE8-3B249533C9A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03219" y="279497"/>
            <a:ext cx="1834261" cy="285698"/>
          </a:xfrm>
          <a:prstGeom prst="rect">
            <a:avLst/>
          </a:prstGeom>
        </p:spPr>
      </p:pic>
      <p:pic>
        <p:nvPicPr>
          <p:cNvPr id="6" name="Picture 2" descr="FaMa+ Software správa a řešení majetku">
            <a:extLst>
              <a:ext uri="{FF2B5EF4-FFF2-40B4-BE49-F238E27FC236}">
                <a16:creationId xmlns:a16="http://schemas.microsoft.com/office/drawing/2014/main" id="{4E1FA819-A06A-4AB7-A18C-17911CD58CC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57730" y="279497"/>
            <a:ext cx="1016000" cy="3011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Nadpis 1">
            <a:extLst>
              <a:ext uri="{FF2B5EF4-FFF2-40B4-BE49-F238E27FC236}">
                <a16:creationId xmlns:a16="http://schemas.microsoft.com/office/drawing/2014/main" id="{17ECE15C-562D-4483-8B4D-C90E89F61A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4749" y="595698"/>
            <a:ext cx="10515600" cy="600264"/>
          </a:xfrm>
        </p:spPr>
        <p:txBody>
          <a:bodyPr>
            <a:noAutofit/>
          </a:bodyPr>
          <a:lstStyle/>
          <a:p>
            <a:r>
              <a:rPr lang="cs-CZ" sz="3400" b="1" dirty="0">
                <a:solidFill>
                  <a:srgbClr val="C00000"/>
                </a:solidFill>
                <a:latin typeface="+mn-lt"/>
                <a:ea typeface="Inter ExtraBold" panose="02000503000000020004" pitchFamily="2" charset="0"/>
              </a:rPr>
              <a:t>Grafická prezentace – Realizační výstupy</a:t>
            </a:r>
          </a:p>
        </p:txBody>
      </p:sp>
      <p:sp>
        <p:nvSpPr>
          <p:cNvPr id="13" name="Obdélník 12">
            <a:extLst>
              <a:ext uri="{FF2B5EF4-FFF2-40B4-BE49-F238E27FC236}">
                <a16:creationId xmlns:a16="http://schemas.microsoft.com/office/drawing/2014/main" id="{2EFE2A9F-3BC4-48AB-8594-DDC0EC8E5630}"/>
              </a:ext>
            </a:extLst>
          </p:cNvPr>
          <p:cNvSpPr/>
          <p:nvPr/>
        </p:nvSpPr>
        <p:spPr>
          <a:xfrm>
            <a:off x="0" y="6311900"/>
            <a:ext cx="12192000" cy="546100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dirty="0"/>
          </a:p>
        </p:txBody>
      </p:sp>
      <p:sp>
        <p:nvSpPr>
          <p:cNvPr id="14" name="TextovéPole 13">
            <a:extLst>
              <a:ext uri="{FF2B5EF4-FFF2-40B4-BE49-F238E27FC236}">
                <a16:creationId xmlns:a16="http://schemas.microsoft.com/office/drawing/2014/main" id="{D73AB59F-7E1B-4FD4-AF0F-466F9A520C71}"/>
              </a:ext>
            </a:extLst>
          </p:cNvPr>
          <p:cNvSpPr txBox="1"/>
          <p:nvPr/>
        </p:nvSpPr>
        <p:spPr>
          <a:xfrm>
            <a:off x="420515" y="6440003"/>
            <a:ext cx="24765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200" dirty="0">
                <a:solidFill>
                  <a:schemeClr val="bg1"/>
                </a:solidFill>
                <a:ea typeface="Inter" panose="02000503000000020004" pitchFamily="2" charset="0"/>
              </a:rPr>
              <a:t>www.tescosw.cz</a:t>
            </a:r>
          </a:p>
        </p:txBody>
      </p:sp>
      <p:sp>
        <p:nvSpPr>
          <p:cNvPr id="15" name="TextovéPole 14">
            <a:extLst>
              <a:ext uri="{FF2B5EF4-FFF2-40B4-BE49-F238E27FC236}">
                <a16:creationId xmlns:a16="http://schemas.microsoft.com/office/drawing/2014/main" id="{C89331A7-A217-47CD-BF95-672C1F88FA21}"/>
              </a:ext>
            </a:extLst>
          </p:cNvPr>
          <p:cNvSpPr txBox="1"/>
          <p:nvPr/>
        </p:nvSpPr>
        <p:spPr>
          <a:xfrm>
            <a:off x="9265730" y="6440003"/>
            <a:ext cx="257175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cs-CZ" sz="1200" dirty="0">
                <a:solidFill>
                  <a:schemeClr val="bg1"/>
                </a:solidFill>
                <a:ea typeface="Inter" panose="02000503000000020004" pitchFamily="2" charset="0"/>
              </a:rPr>
              <a:t>Tř. Kosmonautů 1288/1, Olomouc</a:t>
            </a:r>
          </a:p>
        </p:txBody>
      </p:sp>
      <p:sp>
        <p:nvSpPr>
          <p:cNvPr id="9" name="Zástupný obsah 2">
            <a:extLst>
              <a:ext uri="{FF2B5EF4-FFF2-40B4-BE49-F238E27FC236}">
                <a16:creationId xmlns:a16="http://schemas.microsoft.com/office/drawing/2014/main" id="{90B28F9E-8634-4A4A-9CE0-1D04BA909B2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6918" y="1385252"/>
            <a:ext cx="10780682" cy="4877050"/>
          </a:xfrm>
        </p:spPr>
        <p:txBody>
          <a:bodyPr>
            <a:noAutofit/>
          </a:bodyPr>
          <a:lstStyle/>
          <a:p>
            <a:pPr algn="just"/>
            <a:r>
              <a:rPr lang="cs-CZ" sz="2000" dirty="0"/>
              <a:t>Digitalizace – překrytí podkladu interaktivními vektorovými objekty</a:t>
            </a:r>
          </a:p>
        </p:txBody>
      </p:sp>
      <p:pic>
        <p:nvPicPr>
          <p:cNvPr id="18" name="Obrázek 17">
            <a:extLst>
              <a:ext uri="{FF2B5EF4-FFF2-40B4-BE49-F238E27FC236}">
                <a16:creationId xmlns:a16="http://schemas.microsoft.com/office/drawing/2014/main" id="{38A23A7F-B30B-41F5-9E62-58FBB26D491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6404" y="1836422"/>
            <a:ext cx="8169061" cy="43344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62398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Obrázek 4">
            <a:extLst>
              <a:ext uri="{FF2B5EF4-FFF2-40B4-BE49-F238E27FC236}">
                <a16:creationId xmlns:a16="http://schemas.microsoft.com/office/drawing/2014/main" id="{9C6DF5FC-9BDA-4D05-8FE8-3B249533C9A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03219" y="279497"/>
            <a:ext cx="1834261" cy="285698"/>
          </a:xfrm>
          <a:prstGeom prst="rect">
            <a:avLst/>
          </a:prstGeom>
        </p:spPr>
      </p:pic>
      <p:pic>
        <p:nvPicPr>
          <p:cNvPr id="6" name="Picture 2" descr="FaMa+ Software správa a řešení majetku">
            <a:extLst>
              <a:ext uri="{FF2B5EF4-FFF2-40B4-BE49-F238E27FC236}">
                <a16:creationId xmlns:a16="http://schemas.microsoft.com/office/drawing/2014/main" id="{4E1FA819-A06A-4AB7-A18C-17911CD58CC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57730" y="279497"/>
            <a:ext cx="1016000" cy="3011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Nadpis 1">
            <a:extLst>
              <a:ext uri="{FF2B5EF4-FFF2-40B4-BE49-F238E27FC236}">
                <a16:creationId xmlns:a16="http://schemas.microsoft.com/office/drawing/2014/main" id="{17ECE15C-562D-4483-8B4D-C90E89F61A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4749" y="595698"/>
            <a:ext cx="10515600" cy="600264"/>
          </a:xfrm>
        </p:spPr>
        <p:txBody>
          <a:bodyPr>
            <a:noAutofit/>
          </a:bodyPr>
          <a:lstStyle/>
          <a:p>
            <a:r>
              <a:rPr lang="cs-CZ" sz="3400" b="1" dirty="0">
                <a:solidFill>
                  <a:srgbClr val="C00000"/>
                </a:solidFill>
                <a:latin typeface="+mn-lt"/>
                <a:ea typeface="Inter ExtraBold" panose="02000503000000020004" pitchFamily="2" charset="0"/>
              </a:rPr>
              <a:t>Grafická prezentace – Realizační výstupy</a:t>
            </a:r>
          </a:p>
        </p:txBody>
      </p:sp>
      <p:sp>
        <p:nvSpPr>
          <p:cNvPr id="13" name="Obdélník 12">
            <a:extLst>
              <a:ext uri="{FF2B5EF4-FFF2-40B4-BE49-F238E27FC236}">
                <a16:creationId xmlns:a16="http://schemas.microsoft.com/office/drawing/2014/main" id="{2EFE2A9F-3BC4-48AB-8594-DDC0EC8E5630}"/>
              </a:ext>
            </a:extLst>
          </p:cNvPr>
          <p:cNvSpPr/>
          <p:nvPr/>
        </p:nvSpPr>
        <p:spPr>
          <a:xfrm>
            <a:off x="0" y="6311900"/>
            <a:ext cx="12192000" cy="546100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dirty="0"/>
          </a:p>
        </p:txBody>
      </p:sp>
      <p:sp>
        <p:nvSpPr>
          <p:cNvPr id="14" name="TextovéPole 13">
            <a:extLst>
              <a:ext uri="{FF2B5EF4-FFF2-40B4-BE49-F238E27FC236}">
                <a16:creationId xmlns:a16="http://schemas.microsoft.com/office/drawing/2014/main" id="{D73AB59F-7E1B-4FD4-AF0F-466F9A520C71}"/>
              </a:ext>
            </a:extLst>
          </p:cNvPr>
          <p:cNvSpPr txBox="1"/>
          <p:nvPr/>
        </p:nvSpPr>
        <p:spPr>
          <a:xfrm>
            <a:off x="420515" y="6440003"/>
            <a:ext cx="24765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200" dirty="0">
                <a:solidFill>
                  <a:schemeClr val="bg1"/>
                </a:solidFill>
                <a:ea typeface="Inter" panose="02000503000000020004" pitchFamily="2" charset="0"/>
              </a:rPr>
              <a:t>www.tescosw.cz</a:t>
            </a:r>
          </a:p>
        </p:txBody>
      </p:sp>
      <p:sp>
        <p:nvSpPr>
          <p:cNvPr id="15" name="TextovéPole 14">
            <a:extLst>
              <a:ext uri="{FF2B5EF4-FFF2-40B4-BE49-F238E27FC236}">
                <a16:creationId xmlns:a16="http://schemas.microsoft.com/office/drawing/2014/main" id="{C89331A7-A217-47CD-BF95-672C1F88FA21}"/>
              </a:ext>
            </a:extLst>
          </p:cNvPr>
          <p:cNvSpPr txBox="1"/>
          <p:nvPr/>
        </p:nvSpPr>
        <p:spPr>
          <a:xfrm>
            <a:off x="9265730" y="6440003"/>
            <a:ext cx="257175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cs-CZ" sz="1200" dirty="0">
                <a:solidFill>
                  <a:schemeClr val="bg1"/>
                </a:solidFill>
                <a:ea typeface="Inter" panose="02000503000000020004" pitchFamily="2" charset="0"/>
              </a:rPr>
              <a:t>Tř. Kosmonautů 1288/1, Olomouc</a:t>
            </a:r>
          </a:p>
        </p:txBody>
      </p:sp>
      <p:sp>
        <p:nvSpPr>
          <p:cNvPr id="9" name="Zástupný obsah 2">
            <a:extLst>
              <a:ext uri="{FF2B5EF4-FFF2-40B4-BE49-F238E27FC236}">
                <a16:creationId xmlns:a16="http://schemas.microsoft.com/office/drawing/2014/main" id="{90B28F9E-8634-4A4A-9CE0-1D04BA909B2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6918" y="1385252"/>
            <a:ext cx="10780682" cy="4877050"/>
          </a:xfrm>
        </p:spPr>
        <p:txBody>
          <a:bodyPr>
            <a:noAutofit/>
          </a:bodyPr>
          <a:lstStyle/>
          <a:p>
            <a:pPr algn="just"/>
            <a:r>
              <a:rPr lang="cs-CZ" sz="2000" dirty="0"/>
              <a:t>2D DWG výkresy s mapovými podklady a interaktivními objekty s vazbou na pasport</a:t>
            </a:r>
          </a:p>
        </p:txBody>
      </p:sp>
      <p:pic>
        <p:nvPicPr>
          <p:cNvPr id="10" name="Obrázek 9">
            <a:extLst>
              <a:ext uri="{FF2B5EF4-FFF2-40B4-BE49-F238E27FC236}">
                <a16:creationId xmlns:a16="http://schemas.microsoft.com/office/drawing/2014/main" id="{85714BB5-89EE-49CD-AF84-865A82BA517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449014" y="1847561"/>
            <a:ext cx="5521830" cy="4323341"/>
          </a:xfrm>
          <a:prstGeom prst="rect">
            <a:avLst/>
          </a:prstGeom>
          <a:ln>
            <a:solidFill>
              <a:schemeClr val="bg1">
                <a:lumMod val="75000"/>
              </a:schemeClr>
            </a:solidFill>
          </a:ln>
        </p:spPr>
      </p:pic>
      <p:pic>
        <p:nvPicPr>
          <p:cNvPr id="11" name="Obrázek 10">
            <a:extLst>
              <a:ext uri="{FF2B5EF4-FFF2-40B4-BE49-F238E27FC236}">
                <a16:creationId xmlns:a16="http://schemas.microsoft.com/office/drawing/2014/main" id="{F1FE3405-4B8B-4C49-815B-0D4D7CD1E94B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404" t="839" b="851"/>
          <a:stretch/>
        </p:blipFill>
        <p:spPr>
          <a:xfrm>
            <a:off x="13072534" y="1847597"/>
            <a:ext cx="5771770" cy="4329658"/>
          </a:xfrm>
          <a:prstGeom prst="rect">
            <a:avLst/>
          </a:prstGeom>
          <a:ln>
            <a:solidFill>
              <a:schemeClr val="bg1">
                <a:lumMod val="75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9793983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95833E-6 -7.40741E-7 L -0.97292 -7.40741E-7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8646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35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16667E-6 -3.7037E-6 L -0.7651 -3.7037E-6 " pathEditMode="relative" rAng="0" ptsTypes="AA">
                                      <p:cBhvr>
                                        <p:cTn id="10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8255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Obrázek 4">
            <a:extLst>
              <a:ext uri="{FF2B5EF4-FFF2-40B4-BE49-F238E27FC236}">
                <a16:creationId xmlns:a16="http://schemas.microsoft.com/office/drawing/2014/main" id="{9C6DF5FC-9BDA-4D05-8FE8-3B249533C9A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03219" y="279497"/>
            <a:ext cx="1834261" cy="285698"/>
          </a:xfrm>
          <a:prstGeom prst="rect">
            <a:avLst/>
          </a:prstGeom>
        </p:spPr>
      </p:pic>
      <p:pic>
        <p:nvPicPr>
          <p:cNvPr id="6" name="Picture 2" descr="FaMa+ Software správa a řešení majetku">
            <a:extLst>
              <a:ext uri="{FF2B5EF4-FFF2-40B4-BE49-F238E27FC236}">
                <a16:creationId xmlns:a16="http://schemas.microsoft.com/office/drawing/2014/main" id="{4E1FA819-A06A-4AB7-A18C-17911CD58CC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57730" y="279497"/>
            <a:ext cx="1016000" cy="3011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Nadpis 1">
            <a:extLst>
              <a:ext uri="{FF2B5EF4-FFF2-40B4-BE49-F238E27FC236}">
                <a16:creationId xmlns:a16="http://schemas.microsoft.com/office/drawing/2014/main" id="{17ECE15C-562D-4483-8B4D-C90E89F61A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4749" y="595698"/>
            <a:ext cx="10515600" cy="600264"/>
          </a:xfrm>
        </p:spPr>
        <p:txBody>
          <a:bodyPr>
            <a:noAutofit/>
          </a:bodyPr>
          <a:lstStyle/>
          <a:p>
            <a:r>
              <a:rPr lang="cs-CZ" sz="3400" b="1" dirty="0">
                <a:solidFill>
                  <a:srgbClr val="C00000"/>
                </a:solidFill>
                <a:latin typeface="+mn-lt"/>
                <a:ea typeface="Inter ExtraBold" panose="02000503000000020004" pitchFamily="2" charset="0"/>
              </a:rPr>
              <a:t>Grafická prezentace – Realizační výstupy</a:t>
            </a:r>
          </a:p>
        </p:txBody>
      </p:sp>
      <p:sp>
        <p:nvSpPr>
          <p:cNvPr id="13" name="Obdélník 12">
            <a:extLst>
              <a:ext uri="{FF2B5EF4-FFF2-40B4-BE49-F238E27FC236}">
                <a16:creationId xmlns:a16="http://schemas.microsoft.com/office/drawing/2014/main" id="{2EFE2A9F-3BC4-48AB-8594-DDC0EC8E5630}"/>
              </a:ext>
            </a:extLst>
          </p:cNvPr>
          <p:cNvSpPr/>
          <p:nvPr/>
        </p:nvSpPr>
        <p:spPr>
          <a:xfrm>
            <a:off x="0" y="6311900"/>
            <a:ext cx="12192000" cy="546100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dirty="0"/>
          </a:p>
        </p:txBody>
      </p:sp>
      <p:sp>
        <p:nvSpPr>
          <p:cNvPr id="14" name="TextovéPole 13">
            <a:extLst>
              <a:ext uri="{FF2B5EF4-FFF2-40B4-BE49-F238E27FC236}">
                <a16:creationId xmlns:a16="http://schemas.microsoft.com/office/drawing/2014/main" id="{D73AB59F-7E1B-4FD4-AF0F-466F9A520C71}"/>
              </a:ext>
            </a:extLst>
          </p:cNvPr>
          <p:cNvSpPr txBox="1"/>
          <p:nvPr/>
        </p:nvSpPr>
        <p:spPr>
          <a:xfrm>
            <a:off x="420515" y="6440003"/>
            <a:ext cx="24765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200" dirty="0">
                <a:solidFill>
                  <a:schemeClr val="bg1"/>
                </a:solidFill>
                <a:ea typeface="Inter" panose="02000503000000020004" pitchFamily="2" charset="0"/>
              </a:rPr>
              <a:t>www.tescosw.cz</a:t>
            </a:r>
          </a:p>
        </p:txBody>
      </p:sp>
      <p:sp>
        <p:nvSpPr>
          <p:cNvPr id="15" name="TextovéPole 14">
            <a:extLst>
              <a:ext uri="{FF2B5EF4-FFF2-40B4-BE49-F238E27FC236}">
                <a16:creationId xmlns:a16="http://schemas.microsoft.com/office/drawing/2014/main" id="{C89331A7-A217-47CD-BF95-672C1F88FA21}"/>
              </a:ext>
            </a:extLst>
          </p:cNvPr>
          <p:cNvSpPr txBox="1"/>
          <p:nvPr/>
        </p:nvSpPr>
        <p:spPr>
          <a:xfrm>
            <a:off x="9265730" y="6440003"/>
            <a:ext cx="257175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cs-CZ" sz="1200" dirty="0">
                <a:solidFill>
                  <a:schemeClr val="bg1"/>
                </a:solidFill>
                <a:ea typeface="Inter" panose="02000503000000020004" pitchFamily="2" charset="0"/>
              </a:rPr>
              <a:t>Tř. Kosmonautů 1288/1, Olomouc</a:t>
            </a:r>
          </a:p>
        </p:txBody>
      </p:sp>
      <p:sp>
        <p:nvSpPr>
          <p:cNvPr id="9" name="Zástupný obsah 2">
            <a:extLst>
              <a:ext uri="{FF2B5EF4-FFF2-40B4-BE49-F238E27FC236}">
                <a16:creationId xmlns:a16="http://schemas.microsoft.com/office/drawing/2014/main" id="{90B28F9E-8634-4A4A-9CE0-1D04BA909B2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6918" y="1385252"/>
            <a:ext cx="10780682" cy="4877050"/>
          </a:xfrm>
        </p:spPr>
        <p:txBody>
          <a:bodyPr>
            <a:noAutofit/>
          </a:bodyPr>
          <a:lstStyle/>
          <a:p>
            <a:pPr algn="just"/>
            <a:r>
              <a:rPr lang="cs-CZ" sz="2000" dirty="0"/>
              <a:t>2D DWG výkresy umístěné na katastrálních mapách</a:t>
            </a:r>
          </a:p>
        </p:txBody>
      </p:sp>
      <p:pic>
        <p:nvPicPr>
          <p:cNvPr id="12" name="Obrázek 11">
            <a:extLst>
              <a:ext uri="{FF2B5EF4-FFF2-40B4-BE49-F238E27FC236}">
                <a16:creationId xmlns:a16="http://schemas.microsoft.com/office/drawing/2014/main" id="{7D7F63A5-9D86-401B-A9CB-0C1D1D71A06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371845" y="1669427"/>
            <a:ext cx="7465982" cy="43086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57363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209 0.03842 L -0.93776 0.01736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6992" y="-106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Obrázek 4">
            <a:extLst>
              <a:ext uri="{FF2B5EF4-FFF2-40B4-BE49-F238E27FC236}">
                <a16:creationId xmlns:a16="http://schemas.microsoft.com/office/drawing/2014/main" id="{9C6DF5FC-9BDA-4D05-8FE8-3B249533C9A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03219" y="279497"/>
            <a:ext cx="1834261" cy="285698"/>
          </a:xfrm>
          <a:prstGeom prst="rect">
            <a:avLst/>
          </a:prstGeom>
        </p:spPr>
      </p:pic>
      <p:pic>
        <p:nvPicPr>
          <p:cNvPr id="6" name="Picture 2" descr="FaMa+ Software správa a řešení majetku">
            <a:extLst>
              <a:ext uri="{FF2B5EF4-FFF2-40B4-BE49-F238E27FC236}">
                <a16:creationId xmlns:a16="http://schemas.microsoft.com/office/drawing/2014/main" id="{4E1FA819-A06A-4AB7-A18C-17911CD58CC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57730" y="279497"/>
            <a:ext cx="1016000" cy="3011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Nadpis 1">
            <a:extLst>
              <a:ext uri="{FF2B5EF4-FFF2-40B4-BE49-F238E27FC236}">
                <a16:creationId xmlns:a16="http://schemas.microsoft.com/office/drawing/2014/main" id="{17ECE15C-562D-4483-8B4D-C90E89F61A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4749" y="595698"/>
            <a:ext cx="10515600" cy="600264"/>
          </a:xfrm>
        </p:spPr>
        <p:txBody>
          <a:bodyPr>
            <a:noAutofit/>
          </a:bodyPr>
          <a:lstStyle/>
          <a:p>
            <a:r>
              <a:rPr lang="cs-CZ" sz="3400" b="1" dirty="0">
                <a:solidFill>
                  <a:srgbClr val="C00000"/>
                </a:solidFill>
                <a:latin typeface="+mn-lt"/>
                <a:ea typeface="Inter ExtraBold" panose="02000503000000020004" pitchFamily="2" charset="0"/>
              </a:rPr>
              <a:t>Grafická prezentace – Realizační výstupy</a:t>
            </a:r>
          </a:p>
        </p:txBody>
      </p:sp>
      <p:sp>
        <p:nvSpPr>
          <p:cNvPr id="13" name="Obdélník 12">
            <a:extLst>
              <a:ext uri="{FF2B5EF4-FFF2-40B4-BE49-F238E27FC236}">
                <a16:creationId xmlns:a16="http://schemas.microsoft.com/office/drawing/2014/main" id="{2EFE2A9F-3BC4-48AB-8594-DDC0EC8E5630}"/>
              </a:ext>
            </a:extLst>
          </p:cNvPr>
          <p:cNvSpPr/>
          <p:nvPr/>
        </p:nvSpPr>
        <p:spPr>
          <a:xfrm>
            <a:off x="0" y="6311900"/>
            <a:ext cx="12192000" cy="546100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dirty="0"/>
          </a:p>
        </p:txBody>
      </p:sp>
      <p:sp>
        <p:nvSpPr>
          <p:cNvPr id="14" name="TextovéPole 13">
            <a:extLst>
              <a:ext uri="{FF2B5EF4-FFF2-40B4-BE49-F238E27FC236}">
                <a16:creationId xmlns:a16="http://schemas.microsoft.com/office/drawing/2014/main" id="{D73AB59F-7E1B-4FD4-AF0F-466F9A520C71}"/>
              </a:ext>
            </a:extLst>
          </p:cNvPr>
          <p:cNvSpPr txBox="1"/>
          <p:nvPr/>
        </p:nvSpPr>
        <p:spPr>
          <a:xfrm>
            <a:off x="420515" y="6440003"/>
            <a:ext cx="24765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200" dirty="0">
                <a:solidFill>
                  <a:schemeClr val="bg1"/>
                </a:solidFill>
                <a:ea typeface="Inter" panose="02000503000000020004" pitchFamily="2" charset="0"/>
              </a:rPr>
              <a:t>www.tescosw.cz</a:t>
            </a:r>
          </a:p>
        </p:txBody>
      </p:sp>
      <p:sp>
        <p:nvSpPr>
          <p:cNvPr id="15" name="TextovéPole 14">
            <a:extLst>
              <a:ext uri="{FF2B5EF4-FFF2-40B4-BE49-F238E27FC236}">
                <a16:creationId xmlns:a16="http://schemas.microsoft.com/office/drawing/2014/main" id="{C89331A7-A217-47CD-BF95-672C1F88FA21}"/>
              </a:ext>
            </a:extLst>
          </p:cNvPr>
          <p:cNvSpPr txBox="1"/>
          <p:nvPr/>
        </p:nvSpPr>
        <p:spPr>
          <a:xfrm>
            <a:off x="9265730" y="6440003"/>
            <a:ext cx="257175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cs-CZ" sz="1200" dirty="0">
                <a:solidFill>
                  <a:schemeClr val="bg1"/>
                </a:solidFill>
                <a:ea typeface="Inter" panose="02000503000000020004" pitchFamily="2" charset="0"/>
              </a:rPr>
              <a:t>Tř. Kosmonautů 1288/1, Olomouc</a:t>
            </a:r>
          </a:p>
        </p:txBody>
      </p:sp>
      <p:sp>
        <p:nvSpPr>
          <p:cNvPr id="9" name="Zástupný obsah 2">
            <a:extLst>
              <a:ext uri="{FF2B5EF4-FFF2-40B4-BE49-F238E27FC236}">
                <a16:creationId xmlns:a16="http://schemas.microsoft.com/office/drawing/2014/main" id="{90B28F9E-8634-4A4A-9CE0-1D04BA909B2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6918" y="1385252"/>
            <a:ext cx="10780682" cy="4877050"/>
          </a:xfrm>
        </p:spPr>
        <p:txBody>
          <a:bodyPr>
            <a:noAutofit/>
          </a:bodyPr>
          <a:lstStyle/>
          <a:p>
            <a:pPr algn="just"/>
            <a:r>
              <a:rPr lang="cs-CZ" sz="2000" dirty="0"/>
              <a:t>3D DWG výkresy a interaktivní objekty s vazbou na pasport</a:t>
            </a:r>
          </a:p>
        </p:txBody>
      </p:sp>
      <p:pic>
        <p:nvPicPr>
          <p:cNvPr id="12" name="Obrázek 11">
            <a:extLst>
              <a:ext uri="{FF2B5EF4-FFF2-40B4-BE49-F238E27FC236}">
                <a16:creationId xmlns:a16="http://schemas.microsoft.com/office/drawing/2014/main" id="{7D7F63A5-9D86-401B-A9CB-0C1D1D71A06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2285302" y="1872961"/>
            <a:ext cx="6014108" cy="43086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88579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5E-6 -2.96296E-6 L -0.91094 -0.00903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5729" y="-48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Obrázek 4">
            <a:extLst>
              <a:ext uri="{FF2B5EF4-FFF2-40B4-BE49-F238E27FC236}">
                <a16:creationId xmlns:a16="http://schemas.microsoft.com/office/drawing/2014/main" id="{9C6DF5FC-9BDA-4D05-8FE8-3B249533C9A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03219" y="279497"/>
            <a:ext cx="1834261" cy="285698"/>
          </a:xfrm>
          <a:prstGeom prst="rect">
            <a:avLst/>
          </a:prstGeom>
        </p:spPr>
      </p:pic>
      <p:pic>
        <p:nvPicPr>
          <p:cNvPr id="6" name="Picture 2" descr="FaMa+ Software správa a řešení majetku">
            <a:extLst>
              <a:ext uri="{FF2B5EF4-FFF2-40B4-BE49-F238E27FC236}">
                <a16:creationId xmlns:a16="http://schemas.microsoft.com/office/drawing/2014/main" id="{4E1FA819-A06A-4AB7-A18C-17911CD58CC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57730" y="279497"/>
            <a:ext cx="1016000" cy="3011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Nadpis 1">
            <a:extLst>
              <a:ext uri="{FF2B5EF4-FFF2-40B4-BE49-F238E27FC236}">
                <a16:creationId xmlns:a16="http://schemas.microsoft.com/office/drawing/2014/main" id="{17ECE15C-562D-4483-8B4D-C90E89F61A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4749" y="595698"/>
            <a:ext cx="10515600" cy="600264"/>
          </a:xfrm>
        </p:spPr>
        <p:txBody>
          <a:bodyPr>
            <a:noAutofit/>
          </a:bodyPr>
          <a:lstStyle/>
          <a:p>
            <a:r>
              <a:rPr lang="cs-CZ" sz="3400" b="1" dirty="0">
                <a:solidFill>
                  <a:srgbClr val="C00000"/>
                </a:solidFill>
                <a:latin typeface="+mn-lt"/>
                <a:ea typeface="Inter ExtraBold" panose="02000503000000020004" pitchFamily="2" charset="0"/>
              </a:rPr>
              <a:t>Grafická prezentace – Realizační výstupy</a:t>
            </a:r>
          </a:p>
        </p:txBody>
      </p:sp>
      <p:sp>
        <p:nvSpPr>
          <p:cNvPr id="13" name="Obdélník 12">
            <a:extLst>
              <a:ext uri="{FF2B5EF4-FFF2-40B4-BE49-F238E27FC236}">
                <a16:creationId xmlns:a16="http://schemas.microsoft.com/office/drawing/2014/main" id="{2EFE2A9F-3BC4-48AB-8594-DDC0EC8E5630}"/>
              </a:ext>
            </a:extLst>
          </p:cNvPr>
          <p:cNvSpPr/>
          <p:nvPr/>
        </p:nvSpPr>
        <p:spPr>
          <a:xfrm>
            <a:off x="0" y="6311900"/>
            <a:ext cx="12192000" cy="546100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dirty="0"/>
          </a:p>
        </p:txBody>
      </p:sp>
      <p:sp>
        <p:nvSpPr>
          <p:cNvPr id="14" name="TextovéPole 13">
            <a:extLst>
              <a:ext uri="{FF2B5EF4-FFF2-40B4-BE49-F238E27FC236}">
                <a16:creationId xmlns:a16="http://schemas.microsoft.com/office/drawing/2014/main" id="{D73AB59F-7E1B-4FD4-AF0F-466F9A520C71}"/>
              </a:ext>
            </a:extLst>
          </p:cNvPr>
          <p:cNvSpPr txBox="1"/>
          <p:nvPr/>
        </p:nvSpPr>
        <p:spPr>
          <a:xfrm>
            <a:off x="420515" y="6440003"/>
            <a:ext cx="24765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200" dirty="0">
                <a:solidFill>
                  <a:schemeClr val="bg1"/>
                </a:solidFill>
                <a:ea typeface="Inter" panose="02000503000000020004" pitchFamily="2" charset="0"/>
              </a:rPr>
              <a:t>www.tescosw.cz</a:t>
            </a:r>
          </a:p>
        </p:txBody>
      </p:sp>
      <p:sp>
        <p:nvSpPr>
          <p:cNvPr id="15" name="TextovéPole 14">
            <a:extLst>
              <a:ext uri="{FF2B5EF4-FFF2-40B4-BE49-F238E27FC236}">
                <a16:creationId xmlns:a16="http://schemas.microsoft.com/office/drawing/2014/main" id="{C89331A7-A217-47CD-BF95-672C1F88FA21}"/>
              </a:ext>
            </a:extLst>
          </p:cNvPr>
          <p:cNvSpPr txBox="1"/>
          <p:nvPr/>
        </p:nvSpPr>
        <p:spPr>
          <a:xfrm>
            <a:off x="9265730" y="6440003"/>
            <a:ext cx="257175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cs-CZ" sz="1200" dirty="0">
                <a:solidFill>
                  <a:schemeClr val="bg1"/>
                </a:solidFill>
                <a:ea typeface="Inter" panose="02000503000000020004" pitchFamily="2" charset="0"/>
              </a:rPr>
              <a:t>Tř. Kosmonautů 1288/1, Olomouc</a:t>
            </a:r>
          </a:p>
        </p:txBody>
      </p:sp>
      <p:sp>
        <p:nvSpPr>
          <p:cNvPr id="9" name="Zástupný obsah 2">
            <a:extLst>
              <a:ext uri="{FF2B5EF4-FFF2-40B4-BE49-F238E27FC236}">
                <a16:creationId xmlns:a16="http://schemas.microsoft.com/office/drawing/2014/main" id="{90B28F9E-8634-4A4A-9CE0-1D04BA909B2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6918" y="1385252"/>
            <a:ext cx="10780682" cy="4877050"/>
          </a:xfrm>
        </p:spPr>
        <p:txBody>
          <a:bodyPr>
            <a:noAutofit/>
          </a:bodyPr>
          <a:lstStyle/>
          <a:p>
            <a:pPr algn="just"/>
            <a:r>
              <a:rPr lang="cs-CZ" sz="2000" dirty="0"/>
              <a:t>3D výkresy umístěné na podkladové mapě</a:t>
            </a:r>
          </a:p>
        </p:txBody>
      </p:sp>
      <p:pic>
        <p:nvPicPr>
          <p:cNvPr id="12" name="Obrázek 11">
            <a:extLst>
              <a:ext uri="{FF2B5EF4-FFF2-40B4-BE49-F238E27FC236}">
                <a16:creationId xmlns:a16="http://schemas.microsoft.com/office/drawing/2014/main" id="{7D7F63A5-9D86-401B-A9CB-0C1D1D71A06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2403636" y="1756578"/>
            <a:ext cx="7900526" cy="43282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24721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026 0.00972 L -0.94636 -0.00463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7305" y="-71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Obrázek 9">
            <a:extLst>
              <a:ext uri="{FF2B5EF4-FFF2-40B4-BE49-F238E27FC236}">
                <a16:creationId xmlns:a16="http://schemas.microsoft.com/office/drawing/2014/main" id="{41906586-7410-468C-B622-71B4ED7E046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-2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sp>
        <p:nvSpPr>
          <p:cNvPr id="2" name="Nadpis 1">
            <a:extLst>
              <a:ext uri="{FF2B5EF4-FFF2-40B4-BE49-F238E27FC236}">
                <a16:creationId xmlns:a16="http://schemas.microsoft.com/office/drawing/2014/main" id="{EEB46B39-34A0-4CF4-A40A-AE7F5D2554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493169"/>
            <a:ext cx="10515600" cy="1325563"/>
          </a:xfrm>
        </p:spPr>
        <p:txBody>
          <a:bodyPr/>
          <a:lstStyle/>
          <a:p>
            <a:r>
              <a:rPr lang="cs-CZ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Inter ExtraBold" panose="02000503000000020004" pitchFamily="2" charset="0"/>
              </a:rPr>
              <a:t>Děkujeme za zájem o grafické informace ! </a:t>
            </a:r>
          </a:p>
        </p:txBody>
      </p:sp>
      <p:pic>
        <p:nvPicPr>
          <p:cNvPr id="9" name="Obrázek 8">
            <a:extLst>
              <a:ext uri="{FF2B5EF4-FFF2-40B4-BE49-F238E27FC236}">
                <a16:creationId xmlns:a16="http://schemas.microsoft.com/office/drawing/2014/main" id="{29EC8D07-4519-4093-9A99-10DC2AEE77A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07858" y="611400"/>
            <a:ext cx="2572424" cy="400672"/>
          </a:xfrm>
          <a:prstGeom prst="rect">
            <a:avLst/>
          </a:prstGeom>
        </p:spPr>
      </p:pic>
      <p:sp>
        <p:nvSpPr>
          <p:cNvPr id="11" name="Zástupný obsah 2">
            <a:extLst>
              <a:ext uri="{FF2B5EF4-FFF2-40B4-BE49-F238E27FC236}">
                <a16:creationId xmlns:a16="http://schemas.microsoft.com/office/drawing/2014/main" id="{AC6F87FA-6296-4F37-8F13-6A96DDBCEC45}"/>
              </a:ext>
            </a:extLst>
          </p:cNvPr>
          <p:cNvSpPr txBox="1">
            <a:spLocks/>
          </p:cNvSpPr>
          <p:nvPr/>
        </p:nvSpPr>
        <p:spPr>
          <a:xfrm>
            <a:off x="1328289" y="4386670"/>
            <a:ext cx="5434262" cy="168384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10000"/>
              </a:lnSpc>
              <a:buFont typeface="Arial" panose="020B0604020202020204" pitchFamily="34" charset="0"/>
              <a:buNone/>
            </a:pPr>
            <a:r>
              <a:rPr lang="cs-CZ" sz="2000" b="1" dirty="0">
                <a:ea typeface="Inter" panose="02000503000000020004" pitchFamily="2" charset="0"/>
              </a:rPr>
              <a:t>Matouš Trokan</a:t>
            </a:r>
            <a:br>
              <a:rPr lang="cs-CZ" sz="2000" b="1" dirty="0">
                <a:ea typeface="Inter" panose="02000503000000020004" pitchFamily="2" charset="0"/>
              </a:rPr>
            </a:br>
            <a:r>
              <a:rPr lang="cs-CZ" sz="1800" dirty="0">
                <a:ea typeface="Inter" panose="02000503000000020004" pitchFamily="2" charset="0"/>
              </a:rPr>
              <a:t>Technické pasporty a grafika</a:t>
            </a:r>
          </a:p>
          <a:p>
            <a:pPr marL="0" indent="0">
              <a:lnSpc>
                <a:spcPct val="110000"/>
              </a:lnSpc>
              <a:buFont typeface="Arial" panose="020B0604020202020204" pitchFamily="34" charset="0"/>
              <a:buNone/>
            </a:pPr>
            <a:r>
              <a:rPr lang="cs-CZ" sz="1800" dirty="0">
                <a:ea typeface="Inter" panose="02000503000000020004" pitchFamily="2" charset="0"/>
              </a:rPr>
              <a:t>E-mail: matous.trokan@tescosw.cz</a:t>
            </a:r>
          </a:p>
          <a:p>
            <a:pPr marL="0" indent="0">
              <a:lnSpc>
                <a:spcPct val="110000"/>
              </a:lnSpc>
              <a:buFont typeface="Arial" panose="020B0604020202020204" pitchFamily="34" charset="0"/>
              <a:buNone/>
            </a:pPr>
            <a:r>
              <a:rPr lang="cs-CZ" sz="1800" dirty="0">
                <a:ea typeface="Inter" panose="02000503000000020004" pitchFamily="2" charset="0"/>
              </a:rPr>
              <a:t>Tel.: +420 724 444 353</a:t>
            </a:r>
          </a:p>
        </p:txBody>
      </p:sp>
      <p:pic>
        <p:nvPicPr>
          <p:cNvPr id="14" name="Grafický objekt 13" descr="Obálka se souvislou výplní">
            <a:extLst>
              <a:ext uri="{FF2B5EF4-FFF2-40B4-BE49-F238E27FC236}">
                <a16:creationId xmlns:a16="http://schemas.microsoft.com/office/drawing/2014/main" id="{95CD806D-22C1-42F6-90FF-F94051FE700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934650" y="5228182"/>
            <a:ext cx="244126" cy="244126"/>
          </a:xfrm>
          <a:prstGeom prst="rect">
            <a:avLst/>
          </a:prstGeom>
        </p:spPr>
      </p:pic>
      <p:pic>
        <p:nvPicPr>
          <p:cNvPr id="15" name="Grafický objekt 14" descr="Uživatel se souvislou výplní">
            <a:extLst>
              <a:ext uri="{FF2B5EF4-FFF2-40B4-BE49-F238E27FC236}">
                <a16:creationId xmlns:a16="http://schemas.microsoft.com/office/drawing/2014/main" id="{4B98C032-2E76-4D2B-A471-91F862357EE1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934649" y="4456147"/>
            <a:ext cx="261990" cy="261990"/>
          </a:xfrm>
          <a:prstGeom prst="rect">
            <a:avLst/>
          </a:prstGeom>
        </p:spPr>
      </p:pic>
      <p:pic>
        <p:nvPicPr>
          <p:cNvPr id="17" name="Grafický objekt 16" descr="Sluchátko se souvislou výplní">
            <a:extLst>
              <a:ext uri="{FF2B5EF4-FFF2-40B4-BE49-F238E27FC236}">
                <a16:creationId xmlns:a16="http://schemas.microsoft.com/office/drawing/2014/main" id="{D8502138-3B3A-48AC-8156-CDB93BCDDD15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933493" y="5637449"/>
            <a:ext cx="244126" cy="244126"/>
          </a:xfrm>
          <a:prstGeom prst="rect">
            <a:avLst/>
          </a:prstGeom>
        </p:spPr>
      </p:pic>
      <p:sp>
        <p:nvSpPr>
          <p:cNvPr id="18" name="Zástupný obsah 2">
            <a:extLst>
              <a:ext uri="{FF2B5EF4-FFF2-40B4-BE49-F238E27FC236}">
                <a16:creationId xmlns:a16="http://schemas.microsoft.com/office/drawing/2014/main" id="{22685207-C35A-458B-B307-F2AF09CDFBC3}"/>
              </a:ext>
            </a:extLst>
          </p:cNvPr>
          <p:cNvSpPr txBox="1">
            <a:spLocks/>
          </p:cNvSpPr>
          <p:nvPr/>
        </p:nvSpPr>
        <p:spPr>
          <a:xfrm>
            <a:off x="5565912" y="4386671"/>
            <a:ext cx="5691438" cy="168384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lnSpc>
                <a:spcPct val="110000"/>
              </a:lnSpc>
              <a:buFont typeface="Arial" panose="020B0604020202020204" pitchFamily="34" charset="0"/>
              <a:buNone/>
            </a:pPr>
            <a:r>
              <a:rPr lang="cs-CZ" sz="1800" b="1" dirty="0">
                <a:ea typeface="Inter" panose="02000503000000020004" pitchFamily="2" charset="0"/>
              </a:rPr>
              <a:t>TESCO SW a.s.</a:t>
            </a:r>
          </a:p>
          <a:p>
            <a:pPr marL="0" indent="0" algn="r">
              <a:lnSpc>
                <a:spcPct val="110000"/>
              </a:lnSpc>
              <a:buFont typeface="Arial" panose="020B0604020202020204" pitchFamily="34" charset="0"/>
              <a:buNone/>
            </a:pPr>
            <a:r>
              <a:rPr lang="cs-CZ" sz="1800" dirty="0">
                <a:ea typeface="Inter" panose="02000503000000020004" pitchFamily="2" charset="0"/>
              </a:rPr>
              <a:t>Tř. Kosmonautů 1288/1</a:t>
            </a:r>
          </a:p>
          <a:p>
            <a:pPr marL="0" indent="0" algn="r">
              <a:lnSpc>
                <a:spcPct val="110000"/>
              </a:lnSpc>
              <a:buFont typeface="Arial" panose="020B0604020202020204" pitchFamily="34" charset="0"/>
              <a:buNone/>
            </a:pPr>
            <a:r>
              <a:rPr lang="cs-CZ" sz="1800" dirty="0">
                <a:ea typeface="Inter" panose="02000503000000020004" pitchFamily="2" charset="0"/>
              </a:rPr>
              <a:t>779 00, Olomouc</a:t>
            </a:r>
          </a:p>
          <a:p>
            <a:pPr marL="0" indent="0" algn="r">
              <a:lnSpc>
                <a:spcPct val="110000"/>
              </a:lnSpc>
              <a:buFont typeface="Arial" panose="020B0604020202020204" pitchFamily="34" charset="0"/>
              <a:buNone/>
            </a:pPr>
            <a:r>
              <a:rPr lang="cs-CZ" sz="1800" dirty="0">
                <a:ea typeface="Inter" panose="02000503000000020004" pitchFamily="2" charset="0"/>
              </a:rPr>
              <a:t>www.tescosw.cz</a:t>
            </a:r>
          </a:p>
          <a:p>
            <a:pPr marL="0" indent="0" algn="r">
              <a:buFont typeface="Arial" panose="020B0604020202020204" pitchFamily="34" charset="0"/>
              <a:buNone/>
            </a:pPr>
            <a:endParaRPr lang="cs-CZ" sz="700" dirty="0">
              <a:latin typeface="Inter" panose="02000503000000020004" pitchFamily="2" charset="0"/>
              <a:ea typeface="Inter" panose="020005030000000200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507636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Motiv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Motiv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932</TotalTime>
  <Words>545</Words>
  <Application>Microsoft Office PowerPoint</Application>
  <PresentationFormat>Širokoúhlá obrazovka</PresentationFormat>
  <Paragraphs>98</Paragraphs>
  <Slides>18</Slides>
  <Notes>2</Notes>
  <HiddenSlides>0</HiddenSlides>
  <MMClips>0</MMClips>
  <ScaleCrop>false</ScaleCrop>
  <HeadingPairs>
    <vt:vector size="6" baseType="variant">
      <vt:variant>
        <vt:lpstr>Použitá písma</vt:lpstr>
      </vt:variant>
      <vt:variant>
        <vt:i4>4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18</vt:i4>
      </vt:variant>
    </vt:vector>
  </HeadingPairs>
  <TitlesOfParts>
    <vt:vector size="23" baseType="lpstr">
      <vt:lpstr>Arial</vt:lpstr>
      <vt:lpstr>Calibri</vt:lpstr>
      <vt:lpstr>Calibri Light</vt:lpstr>
      <vt:lpstr>Inter</vt:lpstr>
      <vt:lpstr>Motiv Office</vt:lpstr>
      <vt:lpstr>Prezentace aplikace PowerPoint</vt:lpstr>
      <vt:lpstr>Grafická prezentace dat a pasporty FAMA+</vt:lpstr>
      <vt:lpstr>Novinky v oblasti Technické zabezpečení budov</vt:lpstr>
      <vt:lpstr>Grafická prezentace - Prostorový pasport FaMa+</vt:lpstr>
      <vt:lpstr>Grafická prezentace – Technický pasport FaMa+</vt:lpstr>
      <vt:lpstr>Grafická prezentace – Stavební pasport FaMa+</vt:lpstr>
      <vt:lpstr>Grafická prezentace – Grafická prezentace</vt:lpstr>
      <vt:lpstr>Grafická prezentace – Zvýraznění objektů</vt:lpstr>
      <vt:lpstr>Grafická prezentace – Akce nad výkresem</vt:lpstr>
      <vt:lpstr>Grafická prezentace – Zdroje grafických informací</vt:lpstr>
      <vt:lpstr>Grafická prezentace – Naše služby</vt:lpstr>
      <vt:lpstr>Grafická prezentace – Realizační výstupy 2D</vt:lpstr>
      <vt:lpstr>Grafická prezentace – Realizační výstupy</vt:lpstr>
      <vt:lpstr>Grafická prezentace – Realizační výstupy</vt:lpstr>
      <vt:lpstr>Grafická prezentace – Realizační výstupy</vt:lpstr>
      <vt:lpstr>Grafická prezentace – Realizační výstupy</vt:lpstr>
      <vt:lpstr>Grafická prezentace – Realizační výstupy</vt:lpstr>
      <vt:lpstr>Děkujeme za zájem o grafické informace !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Prezentace aplikace PowerPoint</dc:title>
  <dc:creator>Koutná Alexandra</dc:creator>
  <cp:lastModifiedBy>Lounová Gabriela</cp:lastModifiedBy>
  <cp:revision>142</cp:revision>
  <dcterms:created xsi:type="dcterms:W3CDTF">2024-05-20T11:25:01Z</dcterms:created>
  <dcterms:modified xsi:type="dcterms:W3CDTF">2024-05-28T08:08:33Z</dcterms:modified>
</cp:coreProperties>
</file>