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33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D1D1"/>
    <a:srgbClr val="FFCCCC"/>
    <a:srgbClr val="FF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68513" autoAdjust="0"/>
  </p:normalViewPr>
  <p:slideViewPr>
    <p:cSldViewPr snapToGrid="0">
      <p:cViewPr varScale="1">
        <p:scale>
          <a:sx n="88" d="100"/>
          <a:sy n="88" d="100"/>
        </p:scale>
        <p:origin x="1320" y="90"/>
      </p:cViewPr>
      <p:guideLst/>
    </p:cSldViewPr>
  </p:slideViewPr>
  <p:outlineViewPr>
    <p:cViewPr>
      <p:scale>
        <a:sx n="33" d="100"/>
        <a:sy n="33" d="100"/>
      </p:scale>
      <p:origin x="0" y="-2733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C645A-F687-46B8-AC89-B9CF848E33C9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52E4-A6A9-4AC0-BDC4-31831395D3E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27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1168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270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773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3714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9668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5324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8186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7404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6018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9523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11287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A52E4-A6A9-4AC0-BDC4-31831395D3EE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5125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2949E-1099-4C1F-91AE-F911D948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99AD65-1F0D-4BF1-95D9-11230AC1C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BF5492-6DAF-4A89-9277-6476FE42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32823C-F508-4791-9D8D-4F72BF0B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148EFA-0EF1-45B4-8404-EA43234A1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97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D83586-8651-43CC-9B8D-D6393BAB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C73307-D004-46B9-84F2-5DCB206D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72EFBA-9666-49CD-8C40-A492F662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444A08-A91E-44F3-84AA-0B16988F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6434E3-ED81-4498-8C99-AB2C5CD3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1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865AE3-CDBE-4284-BBA8-EA16E67A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B0104B-6817-49A9-8E49-F36F2836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2924E5-4036-441B-A724-BCF7D660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87538A-461F-43C1-9FA7-9B5384C1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E739B-8920-4365-976A-8A1CA3E6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545A7-3D8C-40CE-99FA-AE2817A1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82923-C60A-41B6-A583-EFBC43F22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9346C2-4B06-4320-8BF6-B2FBF75F9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29FA3-2F31-42E3-8432-3B5C9463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F23018-A5F8-4722-8765-74362AF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724C39-CBE9-46D4-9919-715123B1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0CD4-00C6-4FA7-B599-8DC77D0F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47C174-4982-44DE-9E57-23C3D147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A0E3B1F-47FA-4BB7-BA69-17CFC8B3A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21ED9E-26A8-4E62-A8E1-A0DD8024C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12A680-2EAA-4B92-BEC2-45233D9F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860D215-EA4F-4F67-9612-32DAFDD3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CF3340D-5B2B-425A-8CFE-72F70072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CA53FC7-882E-401A-81EC-7CC29E07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4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18CB47-205D-4289-B9B8-2ADD0F9D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72F596-815B-4880-825A-59C93F08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B617100-D272-4463-9D0D-D4E126DD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4DA6F7-13C1-4CF1-8003-FF06BE80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8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C8EDD1-90E8-484E-829B-CFD53647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8D8573-AFB9-4F62-9D0D-D187DCA6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6EB4B-BEDA-4EBB-B7B1-98F0ECA1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38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A522DB-3C1E-4E74-8C45-C2781CF3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4F6B75-ADE0-4338-9840-8CE6BCBD9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7386522-56B1-4545-A924-973FEDC37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D19474-2426-4ACD-A2C8-2248E1D3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9F8FEA-3FFE-44EF-93DE-66C739A0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0951F3-E153-4DB1-A805-DEA670B9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0E9AB-329A-4ADD-9416-4EF0871A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D5340E3-FB7C-4A4A-ADC3-1F23BA5E7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03150A2-189E-403B-85F8-C7976BD08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2ED066-58C9-4212-8A17-AB2101E2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09492A9-6837-4A9A-816B-5CFA440E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A9F4E45-C16B-4CAA-8CA3-2DE6D867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24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3933B-DAE8-41EA-9BE1-422136B93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A733558-C3E3-4D5C-A6C8-734B1BF29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377930-9ABB-44E9-AA8D-16E55427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65730E-1286-4069-BF8D-94963A60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78D096-8CE8-4A47-8955-163E158D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7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97F540-6A37-41A8-A2DF-A522ADD3C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CC35D18-BC60-45FF-9EA3-B1C7339AF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440FB-1A8A-4397-A67D-BF3F5870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1FF94F-9BF2-4776-8734-0165550A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318B63-1CF7-470A-A628-E473E027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28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0DDC91-AB7E-44C8-8614-C1EA84F6D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33955F8-F661-4A57-BFCF-421D10805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494B79-30DE-40D7-9A65-D9319F74B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F7A61-F901-483E-B74E-DC08B7503A27}" type="datetimeFigureOut">
              <a:rPr lang="cs-CZ" smtClean="0"/>
              <a:t>30.05.2024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298C7E-9AFA-45D7-B47D-6BB36FDA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2ED211-15A6-4326-9E23-ADA1D1848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31714-04BC-4E84-95A6-DE1EE14E9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7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microsoft.com/office/2007/relationships/hdphoto" Target="../media/hdphoto2.wdp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112D363-A222-498E-AC72-B932EE58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AC6D56-2EF6-4D1A-8829-386B6D01F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1DBE3E-BEEC-41FE-A30D-92A91E134E09}"/>
              </a:ext>
            </a:extLst>
          </p:cNvPr>
          <p:cNvSpPr txBox="1"/>
          <p:nvPr/>
        </p:nvSpPr>
        <p:spPr>
          <a:xfrm>
            <a:off x="802640" y="4419600"/>
            <a:ext cx="102220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Nová řešení v Evidenci</a:t>
            </a:r>
          </a:p>
          <a:p>
            <a:r>
              <a:rPr lang="cs-CZ" sz="4400" b="1" dirty="0">
                <a:solidFill>
                  <a:srgbClr val="C00000"/>
                </a:solidFill>
                <a:ea typeface="Inter ExtraBold" panose="02000503000000020004" pitchFamily="2" charset="0"/>
              </a:rPr>
              <a:t>zdravotnických prostředků</a:t>
            </a:r>
          </a:p>
        </p:txBody>
      </p:sp>
    </p:spTree>
    <p:extLst>
      <p:ext uri="{BB962C8B-B14F-4D97-AF65-F5344CB8AC3E}">
        <p14:creationId xmlns:p14="http://schemas.microsoft.com/office/powerpoint/2010/main" val="276744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Novinky v oblasti Evidence a správa zdravotechniky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0B28F9E-8634-4A4A-9CE0-1D04BA90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r>
              <a:rPr lang="cs-CZ" sz="2000" b="1" dirty="0"/>
              <a:t>Přechod na panelové formuláře</a:t>
            </a:r>
            <a:br>
              <a:rPr lang="cs-CZ" sz="2000" b="1" dirty="0"/>
            </a:br>
            <a:r>
              <a:rPr lang="cs-CZ" sz="2000" b="1" dirty="0"/>
              <a:t>(agendové oblasti, postupně i číselníky,…)</a:t>
            </a:r>
            <a:br>
              <a:rPr lang="cs-CZ" sz="2000" b="1" dirty="0"/>
            </a:br>
            <a:endParaRPr lang="cs-CZ" sz="2000" b="1" dirty="0"/>
          </a:p>
          <a:p>
            <a:pPr lvl="1"/>
            <a:r>
              <a:rPr lang="cs-CZ" sz="2000" dirty="0"/>
              <a:t>Zdravotnické prostředky</a:t>
            </a:r>
          </a:p>
          <a:p>
            <a:pPr lvl="1"/>
            <a:r>
              <a:rPr lang="cs-CZ" sz="2000" dirty="0"/>
              <a:t>Opakované činnosti</a:t>
            </a:r>
          </a:p>
          <a:p>
            <a:pPr lvl="1"/>
            <a:r>
              <a:rPr lang="cs-CZ" sz="2000" dirty="0"/>
              <a:t>Termínové plány</a:t>
            </a:r>
          </a:p>
          <a:p>
            <a:pPr lvl="1"/>
            <a:r>
              <a:rPr lang="cs-CZ" sz="2000" dirty="0"/>
              <a:t>Historie realizací OČ/TPL</a:t>
            </a:r>
          </a:p>
          <a:p>
            <a:pPr lvl="1"/>
            <a:r>
              <a:rPr lang="cs-CZ" sz="2000" dirty="0"/>
              <a:t>Záznamy provozní knihy</a:t>
            </a:r>
          </a:p>
          <a:p>
            <a:pPr lvl="1"/>
            <a:r>
              <a:rPr lang="cs-CZ" sz="2000" dirty="0"/>
              <a:t>Žádanky</a:t>
            </a:r>
          </a:p>
          <a:p>
            <a:pPr lvl="1"/>
            <a:r>
              <a:rPr lang="cs-CZ" sz="2000" dirty="0"/>
              <a:t>Dispečink zakázek</a:t>
            </a:r>
          </a:p>
          <a:p>
            <a:pPr lvl="1"/>
            <a:r>
              <a:rPr lang="cs-CZ" sz="2000" dirty="0"/>
              <a:t>Objednávky vydané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4905496D-AEA6-4441-8F0C-BBB7BD55E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398" y="1385252"/>
            <a:ext cx="5599082" cy="471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0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FB8E3415-47E1-4BB4-9B8A-1257C9E33E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74935"/>
            <a:ext cx="11361230" cy="619196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150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7E91F866-FFBF-4987-9FBC-01346A2E2D4F}"/>
              </a:ext>
            </a:extLst>
          </p:cNvPr>
          <p:cNvSpPr/>
          <p:nvPr/>
        </p:nvSpPr>
        <p:spPr>
          <a:xfrm>
            <a:off x="11632085" y="74935"/>
            <a:ext cx="359890" cy="6191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FB8E3415-47E1-4BB4-9B8A-1257C9E33E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9915" y="74935"/>
            <a:ext cx="11193899" cy="619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93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17ECE15C-562D-4483-8B4D-C90E89F6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Možnosti grafů v panelech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27E32F6-6093-42DD-BDF0-0315449A0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708" y="1195961"/>
            <a:ext cx="9321191" cy="503779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6074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Možnosti návazných agend v panelech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A02974A6-F508-4109-BF61-5F215D792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33" y="1195962"/>
            <a:ext cx="7401378" cy="490806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B911397-918A-410D-ADCD-390EA58CFA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163" y="1788091"/>
            <a:ext cx="7059648" cy="4038024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3C05E893-BE2C-4A87-B44C-1F20698F7B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538" y="1788091"/>
            <a:ext cx="7318898" cy="421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0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Novinky v oblasti Evidence a správa zdravotechniky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88C596E-A223-4CE4-9A7C-70C298037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r>
              <a:rPr lang="cs-CZ" sz="2000" b="1" dirty="0"/>
              <a:t>Vazby ZP na číselníky NIPEZ, UZIS</a:t>
            </a:r>
          </a:p>
          <a:p>
            <a:r>
              <a:rPr lang="cs-CZ" sz="2000" b="1" dirty="0"/>
              <a:t>Vklad ZP pomocí MDR/UDI</a:t>
            </a:r>
          </a:p>
          <a:p>
            <a:r>
              <a:rPr lang="cs-CZ" sz="2000" b="1" dirty="0"/>
              <a:t>Rozšířená kopie ZP včetně uvedení počtu kopií</a:t>
            </a:r>
          </a:p>
          <a:p>
            <a:r>
              <a:rPr lang="cs-CZ" sz="2000" b="1" dirty="0"/>
              <a:t>Zakládání zakázek/objednávek přímo ze ZP</a:t>
            </a:r>
          </a:p>
          <a:p>
            <a:r>
              <a:rPr lang="cs-CZ" sz="2000" b="1" dirty="0"/>
              <a:t>Žádanka na nákup ND, evidence ND</a:t>
            </a:r>
          </a:p>
          <a:p>
            <a:r>
              <a:rPr lang="cs-CZ" sz="2000" b="1" dirty="0"/>
              <a:t>Evidence instruktorů, proškolených osob</a:t>
            </a:r>
          </a:p>
          <a:p>
            <a:r>
              <a:rPr lang="cs-CZ" sz="2000" b="1" dirty="0"/>
              <a:t>Rozšíření sledování technických informací</a:t>
            </a:r>
          </a:p>
          <a:p>
            <a:r>
              <a:rPr lang="cs-CZ" sz="2000" b="1" dirty="0"/>
              <a:t>Sledování čerpání servisních smluv</a:t>
            </a:r>
          </a:p>
        </p:txBody>
      </p:sp>
    </p:spTree>
    <p:extLst>
      <p:ext uri="{BB962C8B-B14F-4D97-AF65-F5344CB8AC3E}">
        <p14:creationId xmlns:p14="http://schemas.microsoft.com/office/powerpoint/2010/main" val="179075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Historie realizací OČ/TPL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0D59681-07E8-4361-B5F7-ECF280A77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42" y="1172297"/>
            <a:ext cx="8946104" cy="5011322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2308DF05-1630-43AD-99B9-631703B6C2E0}"/>
              </a:ext>
            </a:extLst>
          </p:cNvPr>
          <p:cNvSpPr/>
          <p:nvPr/>
        </p:nvSpPr>
        <p:spPr>
          <a:xfrm>
            <a:off x="7832444" y="1698277"/>
            <a:ext cx="1378058" cy="9011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4675F988-C666-4D81-8AB7-C84A98DF4016}"/>
              </a:ext>
            </a:extLst>
          </p:cNvPr>
          <p:cNvSpPr/>
          <p:nvPr/>
        </p:nvSpPr>
        <p:spPr>
          <a:xfrm>
            <a:off x="637140" y="2737659"/>
            <a:ext cx="1249494" cy="6539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B2C9486D-9342-48CD-A9D3-10763D564FF2}"/>
              </a:ext>
            </a:extLst>
          </p:cNvPr>
          <p:cNvSpPr/>
          <p:nvPr/>
        </p:nvSpPr>
        <p:spPr>
          <a:xfrm>
            <a:off x="4097255" y="3651331"/>
            <a:ext cx="2564010" cy="2343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96AA16BA-7540-4DAB-96E6-BFD4A6DAF4F5}"/>
              </a:ext>
            </a:extLst>
          </p:cNvPr>
          <p:cNvSpPr/>
          <p:nvPr/>
        </p:nvSpPr>
        <p:spPr>
          <a:xfrm>
            <a:off x="4097255" y="4002905"/>
            <a:ext cx="2564010" cy="273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7741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Kalendář opakovaných činností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37E028D9-1C0D-4193-9551-8A4027D99B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947" y="1195962"/>
            <a:ext cx="8382805" cy="502138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5827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Provozní kniha sumární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A7232604-ACCD-45A3-935C-60FB574AD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Sledování procesu Žádanka -&gt; Objednávka -&gt; Likvidace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Sledování procesu OČ -&gt; Objednávka -&gt; Likvidace -&gt; Potvrzení realizace OČ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Sledování počtu dnů řešení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C37AC405-03BD-4CB8-A65B-577C70DEE4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18" y="2905397"/>
            <a:ext cx="11315448" cy="303399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AAB9CD4F-75A0-40DC-84BA-9DC4D1BD04CF}"/>
              </a:ext>
            </a:extLst>
          </p:cNvPr>
          <p:cNvSpPr/>
          <p:nvPr/>
        </p:nvSpPr>
        <p:spPr>
          <a:xfrm>
            <a:off x="831597" y="3536164"/>
            <a:ext cx="2939019" cy="9022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995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Plán realizací OČ/TPL do budoucnosti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A7232604-ACCD-45A3-935C-60FB574AD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10780682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b="1" dirty="0"/>
              <a:t>Individuálně pro Typy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Individuálně pro Druhy OČ/TPL</a:t>
            </a:r>
          </a:p>
          <a:p>
            <a:pPr>
              <a:tabLst>
                <a:tab pos="803275" algn="l"/>
              </a:tabLst>
            </a:pPr>
            <a:r>
              <a:rPr lang="cs-CZ" sz="2000" b="1" dirty="0"/>
              <a:t>Volba rozsahu roků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2EAFB69-058B-474D-831A-E86C6CCBD4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93" y="2647950"/>
            <a:ext cx="8799482" cy="348838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7D639C17-662C-42A0-A8C4-995798DCE805}"/>
              </a:ext>
            </a:extLst>
          </p:cNvPr>
          <p:cNvSpPr/>
          <p:nvPr/>
        </p:nvSpPr>
        <p:spPr>
          <a:xfrm>
            <a:off x="653063" y="3162795"/>
            <a:ext cx="1432591" cy="2973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138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Mobilní aplikace RUDY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A7232604-ACCD-45A3-935C-60FB574AD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7265957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Určeno primárně pro techniky, na oddělení 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V současnosti umíme pracovat se záznamy Ploch, Zařízení, ZP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Nyní vývoj oblasti žádanek, tzn. založení žádanky na opravy, sledování stavu, řešení žádanky ze strany technika 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Do budoucnosti sledování a potvrzení OČ…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Přínosy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Získání okamžité informace o majetku mimo své pracoviště (stav OČ, kontakty, parametry…)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Okamžitá distribuce změny stavu ZP do celého systému z lokace zařízení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Online dostupná připojená elektronická dokumentace (návody, protokoly…)</a:t>
            </a:r>
          </a:p>
          <a:p>
            <a:pPr lvl="1">
              <a:tabLst>
                <a:tab pos="803275" algn="l"/>
              </a:tabLst>
            </a:pPr>
            <a:r>
              <a:rPr lang="cs-CZ" sz="2000" dirty="0"/>
              <a:t>Sledování provozních záznamů včetně možnosti vytvářet vlastní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2E2778A-296F-42BF-B778-7C3E4088D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150" y="1046059"/>
            <a:ext cx="2144647" cy="4765882"/>
          </a:xfrm>
          <a:prstGeom prst="rect">
            <a:avLst/>
          </a:prstGeom>
          <a:noFill/>
          <a:effectLst>
            <a:glow rad="101600">
              <a:schemeClr val="bg1">
                <a:lumMod val="65000"/>
                <a:alpha val="6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21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C6DF5FC-9BDA-4D05-8FE8-3B249533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19" y="279497"/>
            <a:ext cx="1834261" cy="285698"/>
          </a:xfrm>
          <a:prstGeom prst="rect">
            <a:avLst/>
          </a:prstGeom>
        </p:spPr>
      </p:pic>
      <p:pic>
        <p:nvPicPr>
          <p:cNvPr id="6" name="Picture 2" descr="FaMa+ Software správa a řešení majetku">
            <a:extLst>
              <a:ext uri="{FF2B5EF4-FFF2-40B4-BE49-F238E27FC236}">
                <a16:creationId xmlns:a16="http://schemas.microsoft.com/office/drawing/2014/main" id="{4E1FA819-A06A-4AB7-A18C-17911CD5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730" y="279497"/>
            <a:ext cx="1016000" cy="3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2EFE2A9F-3BC4-48AB-8594-DDC0EC8E5630}"/>
              </a:ext>
            </a:extLst>
          </p:cNvPr>
          <p:cNvSpPr/>
          <p:nvPr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73AB59F-7E1B-4FD4-AF0F-466F9A520C71}"/>
              </a:ext>
            </a:extLst>
          </p:cNvPr>
          <p:cNvSpPr txBox="1"/>
          <p:nvPr/>
        </p:nvSpPr>
        <p:spPr>
          <a:xfrm>
            <a:off x="420515" y="6440003"/>
            <a:ext cx="2476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www.tescosw.cz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9331A7-A217-47CD-BF95-672C1F88FA21}"/>
              </a:ext>
            </a:extLst>
          </p:cNvPr>
          <p:cNvSpPr txBox="1"/>
          <p:nvPr/>
        </p:nvSpPr>
        <p:spPr>
          <a:xfrm>
            <a:off x="9265730" y="6440003"/>
            <a:ext cx="257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>
                <a:solidFill>
                  <a:schemeClr val="bg1"/>
                </a:solidFill>
                <a:ea typeface="Inter" panose="02000503000000020004" pitchFamily="2" charset="0"/>
              </a:rPr>
              <a:t>Tř. Kosmonautů 1288/1, Olomouc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A27ED65-DBE1-450F-B1A5-10710D1E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49" y="595698"/>
            <a:ext cx="10515600" cy="600264"/>
          </a:xfrm>
        </p:spPr>
        <p:txBody>
          <a:bodyPr>
            <a:noAutofit/>
          </a:bodyPr>
          <a:lstStyle/>
          <a:p>
            <a:r>
              <a:rPr lang="cs-CZ" sz="3400" b="1" dirty="0">
                <a:solidFill>
                  <a:srgbClr val="C00000"/>
                </a:solidFill>
                <a:latin typeface="+mn-lt"/>
                <a:ea typeface="Inter ExtraBold" panose="02000503000000020004" pitchFamily="2" charset="0"/>
              </a:rPr>
              <a:t>Kam dál?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A7232604-ACCD-45A3-935C-60FB574AD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1385252"/>
            <a:ext cx="7265957" cy="4877050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cs-CZ" sz="2000" dirty="0"/>
              <a:t>Panelové formuláře navazující oblasti Externích vztahů (LL, KDF…)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Rozšířené kopie objednávek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Poptávky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Nový modul pro sledování lhůt v rámci procesů (SLA)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Rozšíření mobilní aplikace RUDY pro oblast Žádanek</a:t>
            </a:r>
          </a:p>
          <a:p>
            <a:pPr>
              <a:tabLst>
                <a:tab pos="803275" algn="l"/>
              </a:tabLst>
            </a:pPr>
            <a:r>
              <a:rPr lang="cs-CZ" sz="2000" dirty="0"/>
              <a:t>Interface pro oblast Řízení aktiv a rizik z pohledu zákona o KB</a:t>
            </a:r>
          </a:p>
        </p:txBody>
      </p:sp>
    </p:spTree>
    <p:extLst>
      <p:ext uri="{BB962C8B-B14F-4D97-AF65-F5344CB8AC3E}">
        <p14:creationId xmlns:p14="http://schemas.microsoft.com/office/powerpoint/2010/main" val="268281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45C7CDE8-5988-4EDA-B20B-59609FC5F3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87" b="24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EB46B39-34A0-4CF4-A40A-AE7F5D25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3169"/>
            <a:ext cx="10515600" cy="1325563"/>
          </a:xfrm>
        </p:spPr>
        <p:txBody>
          <a:bodyPr/>
          <a:lstStyle/>
          <a:p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Inter ExtraBold" panose="02000503000000020004" pitchFamily="2" charset="0"/>
                <a:ea typeface="Inter ExtraBold" panose="02000503000000020004" pitchFamily="2" charset="0"/>
              </a:rPr>
              <a:t>Děkuji za pozornost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9EC8D07-4519-4093-9A99-10DC2AEE7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58" y="611400"/>
            <a:ext cx="2572424" cy="400672"/>
          </a:xfrm>
          <a:prstGeom prst="rect">
            <a:avLst/>
          </a:prstGeom>
        </p:spPr>
      </p:pic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19F137B6-5EA4-4CA5-A899-6A7AD9F36DB2}"/>
              </a:ext>
            </a:extLst>
          </p:cNvPr>
          <p:cNvSpPr txBox="1">
            <a:spLocks/>
          </p:cNvSpPr>
          <p:nvPr/>
        </p:nvSpPr>
        <p:spPr>
          <a:xfrm>
            <a:off x="1328289" y="4386670"/>
            <a:ext cx="5434262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2000" b="1" dirty="0">
                <a:ea typeface="Inter" panose="02000503000000020004" pitchFamily="2" charset="0"/>
              </a:rPr>
              <a:t>Mgr. Barbora Halfarová</a:t>
            </a:r>
            <a:br>
              <a:rPr lang="cs-CZ" sz="2000" b="1" dirty="0">
                <a:ea typeface="Inter" panose="02000503000000020004" pitchFamily="2" charset="0"/>
              </a:rPr>
            </a:br>
            <a:r>
              <a:rPr lang="cs-CZ" sz="1800" dirty="0">
                <a:ea typeface="Inter" panose="02000503000000020004" pitchFamily="2" charset="0"/>
              </a:rPr>
              <a:t>Architekt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E-mail: barbora.halfarova@tescosw.cz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ea typeface="Inter" panose="02000503000000020004" pitchFamily="2" charset="0"/>
              </a:rPr>
              <a:t>Tel.: +420 724 444 486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cs-CZ" sz="1800" dirty="0">
              <a:ea typeface="Inter" panose="02000503000000020004" pitchFamily="2" charset="0"/>
            </a:endParaRPr>
          </a:p>
        </p:txBody>
      </p:sp>
      <p:pic>
        <p:nvPicPr>
          <p:cNvPr id="11" name="Grafický objekt 10" descr="Obálka se souvislou výplní">
            <a:extLst>
              <a:ext uri="{FF2B5EF4-FFF2-40B4-BE49-F238E27FC236}">
                <a16:creationId xmlns:a16="http://schemas.microsoft.com/office/drawing/2014/main" id="{61D9FA7E-0E30-4EAB-B8C3-68CD31496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650" y="5228182"/>
            <a:ext cx="244126" cy="244126"/>
          </a:xfrm>
          <a:prstGeom prst="rect">
            <a:avLst/>
          </a:prstGeom>
        </p:spPr>
      </p:pic>
      <p:pic>
        <p:nvPicPr>
          <p:cNvPr id="15" name="Grafický objekt 14" descr="Uživatel se souvislou výplní">
            <a:extLst>
              <a:ext uri="{FF2B5EF4-FFF2-40B4-BE49-F238E27FC236}">
                <a16:creationId xmlns:a16="http://schemas.microsoft.com/office/drawing/2014/main" id="{A691CC93-08D2-4E32-ADFA-5AC4D24D7C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4649" y="4456147"/>
            <a:ext cx="261990" cy="261990"/>
          </a:xfrm>
          <a:prstGeom prst="rect">
            <a:avLst/>
          </a:prstGeom>
        </p:spPr>
      </p:pic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D9AF478B-ED81-41B6-B719-F139F20DB4FB}"/>
              </a:ext>
            </a:extLst>
          </p:cNvPr>
          <p:cNvSpPr txBox="1">
            <a:spLocks/>
          </p:cNvSpPr>
          <p:nvPr/>
        </p:nvSpPr>
        <p:spPr>
          <a:xfrm>
            <a:off x="5565912" y="4386671"/>
            <a:ext cx="5691438" cy="168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b="1" dirty="0">
                <a:ea typeface="Inter" panose="02000503000000020004" pitchFamily="2" charset="0"/>
              </a:rPr>
              <a:t>TESCO SW a.s.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Tř. Kosmonautů 1288/1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779 00, Olomouc</a:t>
            </a:r>
          </a:p>
          <a:p>
            <a:pPr marL="0" indent="0" algn="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cs-CZ" sz="1800" dirty="0">
                <a:ea typeface="Inter" panose="02000503000000020004" pitchFamily="2" charset="0"/>
              </a:rPr>
              <a:t>www.tescosw.cz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cs-CZ" sz="7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12" name="Grafický objekt 11" descr="Sluchátko se souvislou výplní">
            <a:extLst>
              <a:ext uri="{FF2B5EF4-FFF2-40B4-BE49-F238E27FC236}">
                <a16:creationId xmlns:a16="http://schemas.microsoft.com/office/drawing/2014/main" id="{1B75DC8B-D21B-44B2-824F-B906DE3D54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3493" y="5637449"/>
            <a:ext cx="244126" cy="24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2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490</Words>
  <Application>Microsoft Office PowerPoint</Application>
  <PresentationFormat>Širokoúhlá obrazovka</PresentationFormat>
  <Paragraphs>94</Paragraphs>
  <Slides>14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Inter</vt:lpstr>
      <vt:lpstr>Inter ExtraBold</vt:lpstr>
      <vt:lpstr>Motiv Office</vt:lpstr>
      <vt:lpstr>Prezentace aplikace PowerPoint</vt:lpstr>
      <vt:lpstr>Novinky v oblasti Evidence a správa zdravotechniky</vt:lpstr>
      <vt:lpstr>Prezentace aplikace PowerPoint</vt:lpstr>
      <vt:lpstr>Prezentace aplikace PowerPoint</vt:lpstr>
      <vt:lpstr>Možnosti grafů v panelech</vt:lpstr>
      <vt:lpstr>Možnosti návazných agend v panelech</vt:lpstr>
      <vt:lpstr>Novinky v oblasti Evidence a správa zdravotechniky</vt:lpstr>
      <vt:lpstr>Historie realizací OČ/TPL</vt:lpstr>
      <vt:lpstr>Kalendář opakovaných činností</vt:lpstr>
      <vt:lpstr>Provozní kniha sumární</vt:lpstr>
      <vt:lpstr>Plán realizací OČ/TPL do budoucnosti</vt:lpstr>
      <vt:lpstr>Mobilní aplikace RUDY</vt:lpstr>
      <vt:lpstr>Kam dál?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Koutná Alexandra</dc:creator>
  <cp:lastModifiedBy>Halfarová Barbora</cp:lastModifiedBy>
  <cp:revision>143</cp:revision>
  <dcterms:created xsi:type="dcterms:W3CDTF">2024-05-20T11:25:01Z</dcterms:created>
  <dcterms:modified xsi:type="dcterms:W3CDTF">2024-05-30T14:27:15Z</dcterms:modified>
</cp:coreProperties>
</file>