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1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D1D1"/>
    <a:srgbClr val="FFCCCC"/>
    <a:srgbClr val="FF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68513" autoAdjust="0"/>
  </p:normalViewPr>
  <p:slideViewPr>
    <p:cSldViewPr snapToGrid="0">
      <p:cViewPr varScale="1">
        <p:scale>
          <a:sx n="88" d="100"/>
          <a:sy n="88" d="100"/>
        </p:scale>
        <p:origin x="1320" y="90"/>
      </p:cViewPr>
      <p:guideLst/>
    </p:cSldViewPr>
  </p:slideViewPr>
  <p:outlineViewPr>
    <p:cViewPr>
      <p:scale>
        <a:sx n="33" d="100"/>
        <a:sy n="33" d="100"/>
      </p:scale>
      <p:origin x="0" y="-2733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C645A-F687-46B8-AC89-B9CF848E33C9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52E4-A6A9-4AC0-BDC4-31831395D3E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27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2949E-1099-4C1F-91AE-F911D948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99AD65-1F0D-4BF1-95D9-11230AC1C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BF5492-6DAF-4A89-9277-6476FE42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32823C-F508-4791-9D8D-4F72BF0B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148EFA-0EF1-45B4-8404-EA43234A1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97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D83586-8651-43CC-9B8D-D6393BAB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C73307-D004-46B9-84F2-5DCB206D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72EFBA-9666-49CD-8C40-A492F662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444A08-A91E-44F3-84AA-0B16988F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6434E3-ED81-4498-8C99-AB2C5CD3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1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865AE3-CDBE-4284-BBA8-EA16E67A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B0104B-6817-49A9-8E49-F36F2836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2924E5-4036-441B-A724-BCF7D660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87538A-461F-43C1-9FA7-9B5384C1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E739B-8920-4365-976A-8A1CA3E6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545A7-3D8C-40CE-99FA-AE2817A1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82923-C60A-41B6-A583-EFBC43F22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9346C2-4B06-4320-8BF6-B2FBF75F9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29FA3-2F31-42E3-8432-3B5C9463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F23018-A5F8-4722-8765-74362AF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724C39-CBE9-46D4-9919-715123B1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0CD4-00C6-4FA7-B599-8DC77D0F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47C174-4982-44DE-9E57-23C3D147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A0E3B1F-47FA-4BB7-BA69-17CFC8B3A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21ED9E-26A8-4E62-A8E1-A0DD8024C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12A680-2EAA-4B92-BEC2-45233D9F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860D215-EA4F-4F67-9612-32DAFDD3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CF3340D-5B2B-425A-8CFE-72F70072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CA53FC7-882E-401A-81EC-7CC29E07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4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18CB47-205D-4289-B9B8-2ADD0F9D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72F596-815B-4880-825A-59C93F08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B617100-D272-4463-9D0D-D4E126DD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4DA6F7-13C1-4CF1-8003-FF06BE80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8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C8EDD1-90E8-484E-829B-CFD53647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8D8573-AFB9-4F62-9D0D-D187DCA6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6EB4B-BEDA-4EBB-B7B1-98F0ECA1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38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A522DB-3C1E-4E74-8C45-C2781CF3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4F6B75-ADE0-4338-9840-8CE6BCBD9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7386522-56B1-4545-A924-973FEDC37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D19474-2426-4ACD-A2C8-2248E1D3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9F8FEA-3FFE-44EF-93DE-66C739A0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0951F3-E153-4DB1-A805-DEA670B9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0E9AB-329A-4ADD-9416-4EF0871A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D5340E3-FB7C-4A4A-ADC3-1F23BA5E7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03150A2-189E-403B-85F8-C7976BD08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2ED066-58C9-4212-8A17-AB2101E2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09492A9-6837-4A9A-816B-5CFA440E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A9F4E45-C16B-4CAA-8CA3-2DE6D867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24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3933B-DAE8-41EA-9BE1-422136B93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A733558-C3E3-4D5C-A6C8-734B1BF29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377930-9ABB-44E9-AA8D-16E55427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65730E-1286-4069-BF8D-94963A60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78D096-8CE8-4A47-8955-163E158D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7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97F540-6A37-41A8-A2DF-A522ADD3C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CC35D18-BC60-45FF-9EA3-B1C7339AF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440FB-1A8A-4397-A67D-BF3F5870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1FF94F-9BF2-4776-8734-0165550A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318B63-1CF7-470A-A628-E473E027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28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0DDC91-AB7E-44C8-8614-C1EA84F6D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33955F8-F661-4A57-BFCF-421D10805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494B79-30DE-40D7-9A65-D9319F74B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298C7E-9AFA-45D7-B47D-6BB36FDA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2ED211-15A6-4326-9E23-ADA1D1848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7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microsoft.com/office/2007/relationships/hdphoto" Target="../media/hdphoto1.wdp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2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3693062"/>
            <a:ext cx="10222042" cy="1595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Připravované funkcionality</a:t>
            </a:r>
          </a:p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rozhraní IS </a:t>
            </a:r>
            <a:r>
              <a:rPr lang="cs-CZ" sz="4400" b="1" dirty="0" err="1">
                <a:solidFill>
                  <a:srgbClr val="C00000"/>
                </a:solidFill>
                <a:ea typeface="Inter ExtraBold" panose="02000503000000020004" pitchFamily="2" charset="0"/>
              </a:rPr>
              <a:t>Fama</a:t>
            </a:r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+</a:t>
            </a:r>
          </a:p>
          <a:p>
            <a:endParaRPr lang="cs-CZ" sz="4400" b="1" dirty="0">
              <a:solidFill>
                <a:schemeClr val="tx1">
                  <a:lumMod val="75000"/>
                  <a:lumOff val="25000"/>
                </a:schemeClr>
              </a:solidFill>
              <a:ea typeface="Inter ExtraBold" panose="02000503000000020004" pitchFamily="2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4B7BABF-3F69-481E-AC8D-2B22A2F09C1F}"/>
              </a:ext>
            </a:extLst>
          </p:cNvPr>
          <p:cNvSpPr txBox="1"/>
          <p:nvPr/>
        </p:nvSpPr>
        <p:spPr>
          <a:xfrm>
            <a:off x="802639" y="5239339"/>
            <a:ext cx="7876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Prezentace společnosti Tesco SW a.s. na téma aktuálních</a:t>
            </a:r>
            <a:b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a chystaných změn platformy </a:t>
            </a:r>
            <a:r>
              <a:rPr lang="cs-CZ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Fama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79241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60C01536-E3E5-496E-9683-BECEB5E8CC5C}"/>
              </a:ext>
            </a:extLst>
          </p:cNvPr>
          <p:cNvSpPr/>
          <p:nvPr/>
        </p:nvSpPr>
        <p:spPr>
          <a:xfrm>
            <a:off x="723900" y="1504562"/>
            <a:ext cx="4597400" cy="4109159"/>
          </a:xfrm>
          <a:prstGeom prst="roundRect">
            <a:avLst>
              <a:gd name="adj" fmla="val 5915"/>
            </a:avLst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IS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Fama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+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FE09F232-C6AB-4F85-8B13-75BACEC7A779}"/>
              </a:ext>
            </a:extLst>
          </p:cNvPr>
          <p:cNvSpPr txBox="1"/>
          <p:nvPr/>
        </p:nvSpPr>
        <p:spPr>
          <a:xfrm>
            <a:off x="927100" y="1858091"/>
            <a:ext cx="4000500" cy="352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b="1" kern="1200" dirty="0">
                <a:solidFill>
                  <a:srgbClr val="C00000"/>
                </a:solidFill>
              </a:rPr>
              <a:t> </a:t>
            </a:r>
            <a:r>
              <a:rPr lang="cs-CZ" sz="2400" b="1" kern="1200" dirty="0">
                <a:solidFill>
                  <a:schemeClr val="tx1"/>
                </a:solidFill>
              </a:rPr>
              <a:t>Systémová platforma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  - Bezpečnost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  - Architektura a technologie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  - Práva a přístupová oprávnění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  - Ovládací prvky a UX design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  - Systém řízení dokumentů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  - Audit změn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  - Exporty dat a tiskové sestavy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  - …</a:t>
            </a:r>
            <a:endParaRPr lang="cs-CZ" sz="2000" dirty="0"/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682A4271-B575-45CE-8C54-A18732C2DB22}"/>
              </a:ext>
            </a:extLst>
          </p:cNvPr>
          <p:cNvSpPr/>
          <p:nvPr/>
        </p:nvSpPr>
        <p:spPr>
          <a:xfrm>
            <a:off x="5931283" y="1498600"/>
            <a:ext cx="4597400" cy="4109159"/>
          </a:xfrm>
          <a:prstGeom prst="roundRect">
            <a:avLst>
              <a:gd name="adj" fmla="val 59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7AFF28C-19E4-460B-92DB-760875D10F2A}"/>
              </a:ext>
            </a:extLst>
          </p:cNvPr>
          <p:cNvSpPr txBox="1"/>
          <p:nvPr/>
        </p:nvSpPr>
        <p:spPr>
          <a:xfrm>
            <a:off x="6039931" y="1857161"/>
            <a:ext cx="4107370" cy="339374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52000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400" b="1" kern="1200" dirty="0">
                <a:solidFill>
                  <a:schemeClr val="tx1"/>
                </a:solidFill>
              </a:rPr>
              <a:t>Aplikační a procesní moduly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- Skladové hospodářství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- Evidence zdravotních prostředků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- Pasporty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- Oběh dokladů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- Účetnictví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- Externí vztahy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- Smlouvy a Veřejné zakázky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2000" kern="1200" dirty="0">
                <a:solidFill>
                  <a:schemeClr val="tx1"/>
                </a:solidFill>
              </a:rPr>
              <a:t>- …</a:t>
            </a:r>
          </a:p>
        </p:txBody>
      </p:sp>
    </p:spTree>
    <p:extLst>
      <p:ext uri="{BB962C8B-B14F-4D97-AF65-F5344CB8AC3E}">
        <p14:creationId xmlns:p14="http://schemas.microsoft.com/office/powerpoint/2010/main" val="39649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Novinky systémové platformy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08749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Filtrační řádek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Nové nástroje pro práci s dokumenty + umístění a vizualizace el. podpisů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Dynamické struktury a designer formulářů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Barevnost a styly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Formátování v komentářích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Podmíněné formátování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Klávesové zkratky</a:t>
            </a:r>
          </a:p>
        </p:txBody>
      </p:sp>
    </p:spTree>
    <p:extLst>
      <p:ext uri="{BB962C8B-B14F-4D97-AF65-F5344CB8AC3E}">
        <p14:creationId xmlns:p14="http://schemas.microsoft.com/office/powerpoint/2010/main" val="92709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Filtrační řádek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08749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Nové řešení pro výběr záznamů</a:t>
            </a:r>
          </a:p>
        </p:txBody>
      </p:sp>
      <p:pic>
        <p:nvPicPr>
          <p:cNvPr id="9" name="Zástupný obsah 4">
            <a:extLst>
              <a:ext uri="{FF2B5EF4-FFF2-40B4-BE49-F238E27FC236}">
                <a16:creationId xmlns:a16="http://schemas.microsoft.com/office/drawing/2014/main" id="{30E15CE3-AE68-4F2E-921A-20ACF7FB4F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" r="59491" b="17020"/>
          <a:stretch/>
        </p:blipFill>
        <p:spPr>
          <a:xfrm>
            <a:off x="570833" y="1922876"/>
            <a:ext cx="3886933" cy="3075328"/>
          </a:xfrm>
          <a:prstGeom prst="rect">
            <a:avLst/>
          </a:prstGeom>
          <a:ln w="15875">
            <a:solidFill>
              <a:schemeClr val="bg1">
                <a:lumMod val="75000"/>
              </a:schemeClr>
            </a:solidFill>
          </a:ln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8ACA30CE-C0B4-4628-98C3-164F846BEA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68" t="-1" r="58461" b="14606"/>
          <a:stretch/>
        </p:blipFill>
        <p:spPr>
          <a:xfrm>
            <a:off x="3270116" y="2097688"/>
            <a:ext cx="3136469" cy="3075327"/>
          </a:xfrm>
          <a:prstGeom prst="rect">
            <a:avLst/>
          </a:prstGeom>
          <a:ln w="15875"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0588C010-22FA-4445-9F7E-27F9AFA3F1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734" r="56218" b="-101"/>
          <a:stretch/>
        </p:blipFill>
        <p:spPr>
          <a:xfrm>
            <a:off x="5090694" y="2275520"/>
            <a:ext cx="3366370" cy="3837709"/>
          </a:xfrm>
          <a:prstGeom prst="rect">
            <a:avLst/>
          </a:prstGeom>
          <a:ln w="15875">
            <a:solidFill>
              <a:schemeClr val="bg1">
                <a:lumMod val="75000"/>
              </a:schemeClr>
            </a:solidFill>
          </a:ln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ABAA954-6E1A-4FAA-8319-B35F2C8D5F5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9681"/>
          <a:stretch/>
        </p:blipFill>
        <p:spPr>
          <a:xfrm>
            <a:off x="6894396" y="2428093"/>
            <a:ext cx="4314291" cy="2426391"/>
          </a:xfrm>
          <a:prstGeom prst="rect">
            <a:avLst/>
          </a:prstGeom>
          <a:ln w="15875"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5949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F479449-415E-4698-AD8B-3023B5AF5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553" y="3014276"/>
            <a:ext cx="4598353" cy="2586574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9" name="Nadpis 1">
            <a:extLst>
              <a:ext uri="{FF2B5EF4-FFF2-40B4-BE49-F238E27FC236}">
                <a16:creationId xmlns:a16="http://schemas.microsoft.com/office/drawing/2014/main" id="{1AFF44FC-6205-4018-848E-65DBAB8A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Nové nástroje dokumentů a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elektr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. podpis</a:t>
            </a:r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789B80F8-A330-4F70-AEC8-A006A8B6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087495"/>
          </a:xfrm>
        </p:spPr>
        <p:txBody>
          <a:bodyPr>
            <a:normAutofit/>
          </a:bodyPr>
          <a:lstStyle/>
          <a:p>
            <a:r>
              <a:rPr lang="cs-CZ" sz="2000" b="1" dirty="0"/>
              <a:t>Hromadné nahrávání dokumentů </a:t>
            </a:r>
          </a:p>
          <a:p>
            <a:r>
              <a:rPr lang="cs-CZ" sz="2000" dirty="0"/>
              <a:t>Zobrazení obsahu dokumentu v aplikaci pro formáty PDF a ISDOC (MS Office)</a:t>
            </a:r>
          </a:p>
          <a:p>
            <a:r>
              <a:rPr lang="cs-CZ" sz="2000" dirty="0"/>
              <a:t>Elektronický podpis vč. časového razítka a vizualizace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51DA6C57-B522-443C-955A-7490B44231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60523" y="1181217"/>
            <a:ext cx="8602906" cy="498968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66B99A17-0299-4FAB-B41F-66DAB19B10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60523" y="1172898"/>
            <a:ext cx="8793590" cy="499800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6008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-0.96875 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3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-0.96862 3.33333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ek 17">
            <a:extLst>
              <a:ext uri="{FF2B5EF4-FFF2-40B4-BE49-F238E27FC236}">
                <a16:creationId xmlns:a16="http://schemas.microsoft.com/office/drawing/2014/main" id="{02FB658E-D5E0-4031-AEAE-744AF6FF6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4553" y="3014276"/>
            <a:ext cx="4598353" cy="258657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9" name="Nadpis 1">
            <a:extLst>
              <a:ext uri="{FF2B5EF4-FFF2-40B4-BE49-F238E27FC236}">
                <a16:creationId xmlns:a16="http://schemas.microsoft.com/office/drawing/2014/main" id="{1AFF44FC-6205-4018-848E-65DBAB8A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Nové nástroje dokumentů a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elektr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. podpis</a:t>
            </a:r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789B80F8-A330-4F70-AEC8-A006A8B6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087495"/>
          </a:xfrm>
        </p:spPr>
        <p:txBody>
          <a:bodyPr>
            <a:normAutofit/>
          </a:bodyPr>
          <a:lstStyle/>
          <a:p>
            <a:r>
              <a:rPr lang="cs-CZ" sz="2000" dirty="0"/>
              <a:t>Hromadné nahrávání dokumentů </a:t>
            </a:r>
          </a:p>
          <a:p>
            <a:r>
              <a:rPr lang="cs-CZ" sz="2000" b="1" dirty="0"/>
              <a:t>Zobrazení obsahu dokumentu v aplikaci pro formáty PDF a ISDOC (MS Office)</a:t>
            </a:r>
          </a:p>
          <a:p>
            <a:r>
              <a:rPr lang="cs-CZ" sz="2000" dirty="0"/>
              <a:t>Elektronický podpis vč. časového razítka a vizualizace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3A0CB007-23E6-4199-8EE3-91A0A2625A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14098" y="1211019"/>
            <a:ext cx="8768812" cy="49659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6FEB7A13-8F96-4060-B85C-0EA86831EC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14098" y="1195962"/>
            <a:ext cx="8768812" cy="494873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1462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-0.9733 2.59259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7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-0.36067 7.40741E-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81481E-6 L -0.97447 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7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4DC1EBC9-DB59-42FC-B267-C3911F625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4553" y="3014276"/>
            <a:ext cx="4598353" cy="258657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9" name="Nadpis 1">
            <a:extLst>
              <a:ext uri="{FF2B5EF4-FFF2-40B4-BE49-F238E27FC236}">
                <a16:creationId xmlns:a16="http://schemas.microsoft.com/office/drawing/2014/main" id="{1AFF44FC-6205-4018-848E-65DBAB8A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Nové nástroje dokumentů a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elektr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. podpis</a:t>
            </a:r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789B80F8-A330-4F70-AEC8-A006A8B6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087495"/>
          </a:xfrm>
        </p:spPr>
        <p:txBody>
          <a:bodyPr>
            <a:normAutofit/>
          </a:bodyPr>
          <a:lstStyle/>
          <a:p>
            <a:r>
              <a:rPr lang="cs-CZ" sz="2000" dirty="0"/>
              <a:t>Hromadné nahrávání dokumentů </a:t>
            </a:r>
          </a:p>
          <a:p>
            <a:r>
              <a:rPr lang="cs-CZ" sz="2000" dirty="0"/>
              <a:t>Zobrazení obsahu dokumentu v aplikaci pro formáty PDF a ISDOC (MS Office)</a:t>
            </a:r>
          </a:p>
          <a:p>
            <a:r>
              <a:rPr lang="cs-CZ" sz="2000" b="1" dirty="0"/>
              <a:t>Elektronický podpis vč. časového razítka a vizualizace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3C87FF0A-E135-48A1-B2E3-A1D893ADD9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84118" y="1236381"/>
            <a:ext cx="8768812" cy="49907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EB89BA48-35A8-43A3-AF17-900434251B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84118" y="1236381"/>
            <a:ext cx="8782143" cy="49907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636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-0.39362 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96296E-6 L -0.97083 -2.96296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-0.97018 -2.96296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1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9" name="Nadpis 1">
            <a:extLst>
              <a:ext uri="{FF2B5EF4-FFF2-40B4-BE49-F238E27FC236}">
                <a16:creationId xmlns:a16="http://schemas.microsoft.com/office/drawing/2014/main" id="{1AFF44FC-6205-4018-848E-65DBAB8A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Dynamické struktury (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EŽádanky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) + designer</a:t>
            </a:r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789B80F8-A330-4F70-AEC8-A006A8B6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087495"/>
          </a:xfrm>
        </p:spPr>
        <p:txBody>
          <a:bodyPr>
            <a:normAutofit/>
          </a:bodyPr>
          <a:lstStyle/>
          <a:p>
            <a:r>
              <a:rPr lang="cs-CZ" sz="2000" dirty="0"/>
              <a:t>Modul pro realizaci jednodušších procesů v gesci zákazníka </a:t>
            </a:r>
          </a:p>
          <a:p>
            <a:pPr marL="0" indent="0">
              <a:buNone/>
            </a:pPr>
            <a:r>
              <a:rPr lang="cs-CZ" sz="2000" dirty="0"/>
              <a:t>-&gt; úspora prostředků, rychlost, flexibilita, operabilita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4 základní pilíře:</a:t>
            </a:r>
          </a:p>
          <a:p>
            <a:pPr lvl="1"/>
            <a:r>
              <a:rPr lang="cs-CZ" sz="2000" b="1" dirty="0"/>
              <a:t>Vytvoření struktur </a:t>
            </a:r>
            <a:r>
              <a:rPr lang="cs-CZ" sz="2000" dirty="0"/>
              <a:t>– atributů a jiných evidenčních polí</a:t>
            </a:r>
          </a:p>
          <a:p>
            <a:pPr lvl="1"/>
            <a:r>
              <a:rPr lang="cs-CZ" sz="2000" b="1" dirty="0"/>
              <a:t>Nastavení oprávnění – </a:t>
            </a:r>
            <a:r>
              <a:rPr lang="cs-CZ" sz="2000" dirty="0"/>
              <a:t>role a kompetence</a:t>
            </a:r>
          </a:p>
          <a:p>
            <a:pPr lvl="1"/>
            <a:r>
              <a:rPr lang="cs-CZ" sz="2000" dirty="0" err="1"/>
              <a:t>Form</a:t>
            </a:r>
            <a:r>
              <a:rPr lang="cs-CZ" sz="2000" dirty="0"/>
              <a:t> designer – realizace vlastních formulářů pomocí setup </a:t>
            </a:r>
            <a:r>
              <a:rPr lang="cs-CZ" sz="2000" dirty="0" err="1"/>
              <a:t>wizard</a:t>
            </a:r>
            <a:endParaRPr lang="cs-CZ" sz="2000" dirty="0"/>
          </a:p>
          <a:p>
            <a:pPr lvl="1"/>
            <a:r>
              <a:rPr lang="cs-CZ" sz="2000" dirty="0"/>
              <a:t>Implementace procesního </a:t>
            </a:r>
            <a:r>
              <a:rPr lang="cs-CZ" sz="2000" dirty="0" err="1"/>
              <a:t>workflow</a:t>
            </a:r>
            <a:r>
              <a:rPr lang="cs-CZ" sz="2000" dirty="0"/>
              <a:t> </a:t>
            </a:r>
            <a:r>
              <a:rPr lang="cs-CZ" sz="2000" b="1" dirty="0"/>
              <a:t>-</a:t>
            </a:r>
            <a:r>
              <a:rPr lang="cs-CZ" sz="2000" dirty="0"/>
              <a:t> stavy dokladů, notifikace, aj.</a:t>
            </a:r>
            <a:endParaRPr lang="cs-CZ" sz="2000" b="1" dirty="0"/>
          </a:p>
        </p:txBody>
      </p:sp>
      <p:pic>
        <p:nvPicPr>
          <p:cNvPr id="12" name="Picture 2" descr="Optys 1176 žádanka o přepravu A6 nepropisovací 100 listů od 25 Kč -  Heureka.cz">
            <a:extLst>
              <a:ext uri="{FF2B5EF4-FFF2-40B4-BE49-F238E27FC236}">
                <a16:creationId xmlns:a16="http://schemas.microsoft.com/office/drawing/2014/main" id="{1350B1FD-7441-4B3B-9EC4-3DC7496A6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753" y="1236381"/>
            <a:ext cx="2999329" cy="228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cký objekt 6" descr="Zavřít se souvislou výplní">
            <a:extLst>
              <a:ext uri="{FF2B5EF4-FFF2-40B4-BE49-F238E27FC236}">
                <a16:creationId xmlns:a16="http://schemas.microsoft.com/office/drawing/2014/main" id="{A22B699F-4721-4025-AADE-3BE5A441B4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20495" y="2380369"/>
            <a:ext cx="1336915" cy="1336915"/>
          </a:xfrm>
          <a:prstGeom prst="rect">
            <a:avLst/>
          </a:prstGeom>
        </p:spPr>
      </p:pic>
      <p:grpSp>
        <p:nvGrpSpPr>
          <p:cNvPr id="3" name="Skupina 2">
            <a:extLst>
              <a:ext uri="{FF2B5EF4-FFF2-40B4-BE49-F238E27FC236}">
                <a16:creationId xmlns:a16="http://schemas.microsoft.com/office/drawing/2014/main" id="{48B1DD67-E481-477A-A882-1C91E223D099}"/>
              </a:ext>
            </a:extLst>
          </p:cNvPr>
          <p:cNvGrpSpPr/>
          <p:nvPr/>
        </p:nvGrpSpPr>
        <p:grpSpPr>
          <a:xfrm>
            <a:off x="12549152" y="1195962"/>
            <a:ext cx="7912564" cy="5018946"/>
            <a:chOff x="496918" y="1250344"/>
            <a:chExt cx="7912564" cy="5018946"/>
          </a:xfrm>
        </p:grpSpPr>
        <p:sp>
          <p:nvSpPr>
            <p:cNvPr id="2" name="Obdélník 1">
              <a:extLst>
                <a:ext uri="{FF2B5EF4-FFF2-40B4-BE49-F238E27FC236}">
                  <a16:creationId xmlns:a16="http://schemas.microsoft.com/office/drawing/2014/main" id="{1CD1432B-CAFC-4B56-92E1-2E08DECEF3FA}"/>
                </a:ext>
              </a:extLst>
            </p:cNvPr>
            <p:cNvSpPr/>
            <p:nvPr/>
          </p:nvSpPr>
          <p:spPr>
            <a:xfrm>
              <a:off x="7615003" y="1250344"/>
              <a:ext cx="794479" cy="5011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6" name="Obrázek 15">
              <a:extLst>
                <a:ext uri="{FF2B5EF4-FFF2-40B4-BE49-F238E27FC236}">
                  <a16:creationId xmlns:a16="http://schemas.microsoft.com/office/drawing/2014/main" id="{812CF8FF-A683-4034-BC20-CB33D2C7C5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5594"/>
            <a:stretch/>
          </p:blipFill>
          <p:spPr>
            <a:xfrm>
              <a:off x="496918" y="1262117"/>
              <a:ext cx="7387908" cy="50071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883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22222E-6 L -0.98243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1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9" name="Nadpis 1">
            <a:extLst>
              <a:ext uri="{FF2B5EF4-FFF2-40B4-BE49-F238E27FC236}">
                <a16:creationId xmlns:a16="http://schemas.microsoft.com/office/drawing/2014/main" id="{1AFF44FC-6205-4018-848E-65DBAB8A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Dynamické struktury (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EŽádanky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) + designer</a:t>
            </a:r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789B80F8-A330-4F70-AEC8-A006A8B6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087495"/>
          </a:xfrm>
        </p:spPr>
        <p:txBody>
          <a:bodyPr>
            <a:normAutofit/>
          </a:bodyPr>
          <a:lstStyle/>
          <a:p>
            <a:r>
              <a:rPr lang="cs-CZ" sz="2000" dirty="0"/>
              <a:t>Modul pro realizaci jednodušších procesů v gesci zákazníka (žádost o ...)</a:t>
            </a:r>
          </a:p>
          <a:p>
            <a:pPr marL="0" indent="0">
              <a:buNone/>
            </a:pPr>
            <a:r>
              <a:rPr lang="cs-CZ" sz="2000" dirty="0"/>
              <a:t>-&gt; úspora prostředků, rychlost, flexibilita, operabilita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4 základní pilíře:</a:t>
            </a:r>
          </a:p>
          <a:p>
            <a:pPr lvl="1"/>
            <a:r>
              <a:rPr lang="cs-CZ" sz="2000" dirty="0"/>
              <a:t>Vytvoření struktur – atributů a jiných evidenčních polí</a:t>
            </a:r>
          </a:p>
          <a:p>
            <a:pPr lvl="1"/>
            <a:r>
              <a:rPr lang="cs-CZ" sz="2000" dirty="0"/>
              <a:t>Nastavení oprávnění </a:t>
            </a:r>
            <a:r>
              <a:rPr lang="cs-CZ" sz="2000" b="1" dirty="0"/>
              <a:t>– </a:t>
            </a:r>
            <a:r>
              <a:rPr lang="cs-CZ" sz="2000" dirty="0"/>
              <a:t>role a kompetence</a:t>
            </a:r>
          </a:p>
          <a:p>
            <a:pPr lvl="1"/>
            <a:r>
              <a:rPr lang="cs-CZ" sz="2000" b="1" dirty="0" err="1"/>
              <a:t>Form</a:t>
            </a:r>
            <a:r>
              <a:rPr lang="cs-CZ" sz="2000" b="1" dirty="0"/>
              <a:t> designer </a:t>
            </a:r>
            <a:r>
              <a:rPr lang="cs-CZ" sz="2000" dirty="0"/>
              <a:t>– realizace vlastních formulářů pomocí setup </a:t>
            </a:r>
            <a:r>
              <a:rPr lang="cs-CZ" sz="2000" dirty="0" err="1"/>
              <a:t>wizard</a:t>
            </a:r>
            <a:endParaRPr lang="cs-CZ" sz="2000" dirty="0"/>
          </a:p>
          <a:p>
            <a:pPr lvl="1"/>
            <a:r>
              <a:rPr lang="cs-CZ" sz="2000" dirty="0"/>
              <a:t>Implementace procesního </a:t>
            </a:r>
            <a:r>
              <a:rPr lang="cs-CZ" sz="2000" dirty="0" err="1"/>
              <a:t>workflow</a:t>
            </a:r>
            <a:r>
              <a:rPr lang="cs-CZ" sz="2000" b="1" dirty="0"/>
              <a:t> -</a:t>
            </a:r>
            <a:r>
              <a:rPr lang="cs-CZ" sz="2000" dirty="0"/>
              <a:t> stavy dokladů, notifikace, aj.</a:t>
            </a:r>
            <a:endParaRPr lang="cs-CZ" sz="2000" b="1" dirty="0"/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id="{FE5F4EF3-3363-4A38-890D-C23B7E76C552}"/>
              </a:ext>
            </a:extLst>
          </p:cNvPr>
          <p:cNvGrpSpPr/>
          <p:nvPr/>
        </p:nvGrpSpPr>
        <p:grpSpPr>
          <a:xfrm>
            <a:off x="12519029" y="1211019"/>
            <a:ext cx="7792643" cy="5005861"/>
            <a:chOff x="496918" y="1211019"/>
            <a:chExt cx="7792643" cy="5005861"/>
          </a:xfrm>
        </p:grpSpPr>
        <p:sp>
          <p:nvSpPr>
            <p:cNvPr id="4" name="Obdélník 3">
              <a:extLst>
                <a:ext uri="{FF2B5EF4-FFF2-40B4-BE49-F238E27FC236}">
                  <a16:creationId xmlns:a16="http://schemas.microsoft.com/office/drawing/2014/main" id="{690A3620-4551-4493-A099-CFAEEB53C2B0}"/>
                </a:ext>
              </a:extLst>
            </p:cNvPr>
            <p:cNvSpPr/>
            <p:nvPr/>
          </p:nvSpPr>
          <p:spPr>
            <a:xfrm>
              <a:off x="7659974" y="1211019"/>
              <a:ext cx="629587" cy="5005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7" name="Obrázek 16">
              <a:extLst>
                <a:ext uri="{FF2B5EF4-FFF2-40B4-BE49-F238E27FC236}">
                  <a16:creationId xmlns:a16="http://schemas.microsoft.com/office/drawing/2014/main" id="{3B4C57E6-A63E-4E65-BCAA-9DAE66FBF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6918" y="1211019"/>
              <a:ext cx="7402898" cy="5005861"/>
            </a:xfrm>
            <a:prstGeom prst="rect">
              <a:avLst/>
            </a:prstGeom>
          </p:spPr>
        </p:pic>
      </p:grpSp>
      <p:pic>
        <p:nvPicPr>
          <p:cNvPr id="18" name="Obrázek 17">
            <a:extLst>
              <a:ext uri="{FF2B5EF4-FFF2-40B4-BE49-F238E27FC236}">
                <a16:creationId xmlns:a16="http://schemas.microsoft.com/office/drawing/2014/main" id="{05A5F23B-28FC-4817-B6E1-FEBE50E8E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77682" y="1211019"/>
            <a:ext cx="7441145" cy="500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6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-0.98125 4.8148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-1.08594 4.81481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9" name="Nadpis 1">
            <a:extLst>
              <a:ext uri="{FF2B5EF4-FFF2-40B4-BE49-F238E27FC236}">
                <a16:creationId xmlns:a16="http://schemas.microsoft.com/office/drawing/2014/main" id="{1AFF44FC-6205-4018-848E-65DBAB8A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Dynamické struktury (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EŽádanky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) + designer</a:t>
            </a:r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789B80F8-A330-4F70-AEC8-A006A8B6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087495"/>
          </a:xfrm>
        </p:spPr>
        <p:txBody>
          <a:bodyPr>
            <a:normAutofit/>
          </a:bodyPr>
          <a:lstStyle/>
          <a:p>
            <a:r>
              <a:rPr lang="cs-CZ" sz="2000" dirty="0"/>
              <a:t>Modul pro realizaci jednodušších procesů v gesci zákazníka (žádost o ...)</a:t>
            </a:r>
          </a:p>
          <a:p>
            <a:pPr marL="0" indent="0">
              <a:buNone/>
            </a:pPr>
            <a:r>
              <a:rPr lang="cs-CZ" sz="2000" dirty="0"/>
              <a:t>-&gt; úspora prostředků, rychlost, flexibilita, operabilita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4 základní pilíře:</a:t>
            </a:r>
          </a:p>
          <a:p>
            <a:pPr lvl="1"/>
            <a:r>
              <a:rPr lang="cs-CZ" sz="2000" dirty="0"/>
              <a:t>Vytvoření</a:t>
            </a:r>
            <a:r>
              <a:rPr lang="cs-CZ" sz="2000" b="1" dirty="0"/>
              <a:t> </a:t>
            </a:r>
            <a:r>
              <a:rPr lang="cs-CZ" sz="2000" dirty="0"/>
              <a:t>struktur</a:t>
            </a:r>
            <a:r>
              <a:rPr lang="cs-CZ" sz="2000" b="1" dirty="0"/>
              <a:t> </a:t>
            </a:r>
            <a:r>
              <a:rPr lang="cs-CZ" sz="2000" dirty="0"/>
              <a:t>– atributů a jiných evidenčních polí</a:t>
            </a:r>
          </a:p>
          <a:p>
            <a:pPr lvl="1"/>
            <a:r>
              <a:rPr lang="cs-CZ" sz="2000" dirty="0"/>
              <a:t>Nastavení oprávnění</a:t>
            </a:r>
            <a:r>
              <a:rPr lang="cs-CZ" sz="2000" b="1" dirty="0"/>
              <a:t> – </a:t>
            </a:r>
            <a:r>
              <a:rPr lang="cs-CZ" sz="2000" dirty="0"/>
              <a:t>role a kompetence</a:t>
            </a:r>
          </a:p>
          <a:p>
            <a:pPr lvl="1"/>
            <a:r>
              <a:rPr lang="cs-CZ" sz="2000" dirty="0" err="1"/>
              <a:t>Form</a:t>
            </a:r>
            <a:r>
              <a:rPr lang="cs-CZ" sz="2000" dirty="0"/>
              <a:t> designer – realizace vlastních formulářů pomocí setup </a:t>
            </a:r>
            <a:r>
              <a:rPr lang="cs-CZ" sz="2000" dirty="0" err="1"/>
              <a:t>wizard</a:t>
            </a:r>
            <a:endParaRPr lang="cs-CZ" sz="2000" dirty="0"/>
          </a:p>
          <a:p>
            <a:pPr lvl="1"/>
            <a:r>
              <a:rPr lang="cs-CZ" sz="2000" b="1" dirty="0"/>
              <a:t>Implementace procesního </a:t>
            </a:r>
            <a:r>
              <a:rPr lang="cs-CZ" sz="2000" b="1" dirty="0" err="1"/>
              <a:t>workflow</a:t>
            </a:r>
            <a:r>
              <a:rPr lang="cs-CZ" sz="2000" b="1" dirty="0"/>
              <a:t> -</a:t>
            </a:r>
            <a:r>
              <a:rPr lang="cs-CZ" sz="2000" dirty="0"/>
              <a:t> stavy dokladů, notifikace, aj.</a:t>
            </a:r>
            <a:endParaRPr lang="cs-CZ" sz="2000" b="1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F068E936-DB4F-43C0-895A-F13E5C240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4000" y="1211019"/>
            <a:ext cx="9074808" cy="500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6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-0.98697 -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822D7E1C-80B2-4189-81D8-622203B9C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4553" y="3014276"/>
            <a:ext cx="4598352" cy="258657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9" name="Nadpis 1">
            <a:extLst>
              <a:ext uri="{FF2B5EF4-FFF2-40B4-BE49-F238E27FC236}">
                <a16:creationId xmlns:a16="http://schemas.microsoft.com/office/drawing/2014/main" id="{1AFF44FC-6205-4018-848E-65DBAB8A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Barevnost a styly</a:t>
            </a:r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789B80F8-A330-4F70-AEC8-A006A8B6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087495"/>
          </a:xfrm>
        </p:spPr>
        <p:txBody>
          <a:bodyPr>
            <a:normAutofit/>
          </a:bodyPr>
          <a:lstStyle/>
          <a:p>
            <a:r>
              <a:rPr lang="cs-CZ" sz="2000" dirty="0"/>
              <a:t>Možnost customizace dle požadavku (do barevné palety dané organizace, apod.)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4087F8A1-2025-4098-AA38-5902CB57C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4039" y="1288184"/>
            <a:ext cx="8482190" cy="4811968"/>
          </a:xfrm>
          <a:prstGeom prst="rect">
            <a:avLst/>
          </a:prstGeom>
          <a:ln w="12700">
            <a:noFill/>
          </a:ln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2865C781-195B-4698-B2BC-5F6AC94025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" t="1295" b="1133"/>
          <a:stretch/>
        </p:blipFill>
        <p:spPr bwMode="auto">
          <a:xfrm>
            <a:off x="12824463" y="1288182"/>
            <a:ext cx="8759636" cy="4811968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C1D73DEB-91FD-4A1B-BAEF-4555C34E5BF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68" b="646"/>
          <a:stretch/>
        </p:blipFill>
        <p:spPr>
          <a:xfrm>
            <a:off x="13186063" y="1288182"/>
            <a:ext cx="9027077" cy="4811968"/>
          </a:xfrm>
          <a:prstGeom prst="rect">
            <a:avLst/>
          </a:prstGeom>
          <a:ln w="12700">
            <a:noFill/>
          </a:ln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C4F09859-DCAF-4192-B91C-AAF41BFB658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844" b="854"/>
          <a:stretch/>
        </p:blipFill>
        <p:spPr>
          <a:xfrm>
            <a:off x="13582019" y="1288181"/>
            <a:ext cx="9061733" cy="4811969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326938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-0.40039 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2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52 2.59259E-6 L -0.98151 2.59259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-0.98386 2.59259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1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-0.98242 2.59259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1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59259E-6 L -0.98568 2.59259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9" name="Nadpis 1">
            <a:extLst>
              <a:ext uri="{FF2B5EF4-FFF2-40B4-BE49-F238E27FC236}">
                <a16:creationId xmlns:a16="http://schemas.microsoft.com/office/drawing/2014/main" id="{1AFF44FC-6205-4018-848E-65DBAB8A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Formátování v komentářích</a:t>
            </a:r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789B80F8-A330-4F70-AEC8-A006A8B6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087495"/>
          </a:xfrm>
        </p:spPr>
        <p:txBody>
          <a:bodyPr>
            <a:normAutofit/>
          </a:bodyPr>
          <a:lstStyle/>
          <a:p>
            <a:r>
              <a:rPr lang="cs-CZ" sz="2000" dirty="0"/>
              <a:t>Zvýraznění, obarvení klíčových informací v textu</a:t>
            </a:r>
          </a:p>
          <a:p>
            <a:r>
              <a:rPr lang="cs-CZ" sz="2000" dirty="0"/>
              <a:t>Možnost vkládání přílohy (obrázku) ke komentáři =&gt; uživatelský komfort, přehlednost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222F02AE-EC18-479F-8A06-81C81EC24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33" y="2820547"/>
            <a:ext cx="5289272" cy="2644636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D75B8CF2-02A3-48CE-88E7-B7BE7533F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230" y="2820547"/>
            <a:ext cx="5289272" cy="2644636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1630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9" name="Nadpis 1">
            <a:extLst>
              <a:ext uri="{FF2B5EF4-FFF2-40B4-BE49-F238E27FC236}">
                <a16:creationId xmlns:a16="http://schemas.microsoft.com/office/drawing/2014/main" id="{1AFF44FC-6205-4018-848E-65DBAB8A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Podmíněné formátování</a:t>
            </a:r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789B80F8-A330-4F70-AEC8-A006A8B6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087495"/>
          </a:xfrm>
        </p:spPr>
        <p:txBody>
          <a:bodyPr>
            <a:normAutofit/>
          </a:bodyPr>
          <a:lstStyle/>
          <a:p>
            <a:r>
              <a:rPr lang="cs-CZ" sz="2000" dirty="0"/>
              <a:t>Podbarvení seznamových polí na základě podmínky</a:t>
            </a:r>
          </a:p>
          <a:p>
            <a:r>
              <a:rPr lang="cs-CZ" sz="2000" dirty="0"/>
              <a:t>Principy známé z MS Excel (větší než, menší než, pokud existuje, …)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AEEE2AD9-6315-4ED3-AB0A-009762ED9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09" y="2467756"/>
            <a:ext cx="9251191" cy="345044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60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9" name="Nadpis 1">
            <a:extLst>
              <a:ext uri="{FF2B5EF4-FFF2-40B4-BE49-F238E27FC236}">
                <a16:creationId xmlns:a16="http://schemas.microsoft.com/office/drawing/2014/main" id="{1AFF44FC-6205-4018-848E-65DBAB8A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Klávesové zkratky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2DF0352-3096-488A-922D-98396422B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515" y="1268046"/>
            <a:ext cx="5739844" cy="4666090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2C5B250A-2697-40E1-A141-18D614CC1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563" y="1460484"/>
            <a:ext cx="7537532" cy="4666091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10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1906586-7410-468C-B622-71B4ED7E0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EB46B39-34A0-4CF4-A40A-AE7F5D25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3169"/>
            <a:ext cx="10515600" cy="1325563"/>
          </a:xfrm>
        </p:spPr>
        <p:txBody>
          <a:bodyPr/>
          <a:lstStyle/>
          <a:p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Inter ExtraBold" panose="02000503000000020004" pitchFamily="2" charset="0"/>
              </a:rPr>
              <a:t>Děkuji za pozornost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9EC8D07-4519-4093-9A99-10DC2AEE7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21" name="Zástupný obsah 2">
            <a:extLst>
              <a:ext uri="{FF2B5EF4-FFF2-40B4-BE49-F238E27FC236}">
                <a16:creationId xmlns:a16="http://schemas.microsoft.com/office/drawing/2014/main" id="{C2DD4BCA-3B3A-4828-BB3C-DE0490AB30FA}"/>
              </a:ext>
            </a:extLst>
          </p:cNvPr>
          <p:cNvSpPr txBox="1">
            <a:spLocks/>
          </p:cNvSpPr>
          <p:nvPr/>
        </p:nvSpPr>
        <p:spPr>
          <a:xfrm>
            <a:off x="1328289" y="4386670"/>
            <a:ext cx="5434262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2000" b="1" dirty="0">
                <a:ea typeface="Inter" panose="02000503000000020004" pitchFamily="2" charset="0"/>
              </a:rPr>
              <a:t>Mgr. Marek Fekiač</a:t>
            </a:r>
            <a:br>
              <a:rPr lang="cs-CZ" sz="2000" b="1" dirty="0">
                <a:ea typeface="Inter" panose="02000503000000020004" pitchFamily="2" charset="0"/>
              </a:rPr>
            </a:br>
            <a:r>
              <a:rPr lang="cs-CZ" sz="1800" dirty="0">
                <a:ea typeface="Inter" panose="02000503000000020004" pitchFamily="2" charset="0"/>
              </a:rPr>
              <a:t>Ředitel úseku </a:t>
            </a:r>
            <a:r>
              <a:rPr lang="cs-CZ" sz="1800" dirty="0" err="1">
                <a:ea typeface="Inter" panose="02000503000000020004" pitchFamily="2" charset="0"/>
              </a:rPr>
              <a:t>Technicko</a:t>
            </a:r>
            <a:r>
              <a:rPr lang="cs-CZ" sz="1800" dirty="0">
                <a:ea typeface="Inter" panose="02000503000000020004" pitchFamily="2" charset="0"/>
              </a:rPr>
              <a:t> – provozní systémy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E-mail: marek.fekiac@tescosw.cz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Tel.: +420 724 444 389</a:t>
            </a:r>
          </a:p>
        </p:txBody>
      </p:sp>
      <p:pic>
        <p:nvPicPr>
          <p:cNvPr id="23" name="Grafický objekt 22" descr="Obálka se souvislou výplní">
            <a:extLst>
              <a:ext uri="{FF2B5EF4-FFF2-40B4-BE49-F238E27FC236}">
                <a16:creationId xmlns:a16="http://schemas.microsoft.com/office/drawing/2014/main" id="{F9BADD65-15AC-4F81-960A-95F8C3C01C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650" y="5228182"/>
            <a:ext cx="244126" cy="244126"/>
          </a:xfrm>
          <a:prstGeom prst="rect">
            <a:avLst/>
          </a:prstGeom>
        </p:spPr>
      </p:pic>
      <p:pic>
        <p:nvPicPr>
          <p:cNvPr id="24" name="Grafický objekt 23" descr="Uživatel se souvislou výplní">
            <a:extLst>
              <a:ext uri="{FF2B5EF4-FFF2-40B4-BE49-F238E27FC236}">
                <a16:creationId xmlns:a16="http://schemas.microsoft.com/office/drawing/2014/main" id="{95136792-7940-4DFB-911D-016E3045A6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4649" y="4456147"/>
            <a:ext cx="261990" cy="261990"/>
          </a:xfrm>
          <a:prstGeom prst="rect">
            <a:avLst/>
          </a:prstGeom>
        </p:spPr>
      </p:pic>
      <p:pic>
        <p:nvPicPr>
          <p:cNvPr id="25" name="Grafický objekt 24" descr="Sluchátko se souvislou výplní">
            <a:extLst>
              <a:ext uri="{FF2B5EF4-FFF2-40B4-BE49-F238E27FC236}">
                <a16:creationId xmlns:a16="http://schemas.microsoft.com/office/drawing/2014/main" id="{D32FB1B0-0A19-4F9B-A59B-113BEE7536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3493" y="5637449"/>
            <a:ext cx="244126" cy="244126"/>
          </a:xfrm>
          <a:prstGeom prst="rect">
            <a:avLst/>
          </a:prstGeom>
        </p:spPr>
      </p:pic>
      <p:sp>
        <p:nvSpPr>
          <p:cNvPr id="26" name="Zástupný obsah 2">
            <a:extLst>
              <a:ext uri="{FF2B5EF4-FFF2-40B4-BE49-F238E27FC236}">
                <a16:creationId xmlns:a16="http://schemas.microsoft.com/office/drawing/2014/main" id="{E7C423EE-C3A9-427E-AD55-FB8A32C9C138}"/>
              </a:ext>
            </a:extLst>
          </p:cNvPr>
          <p:cNvSpPr txBox="1">
            <a:spLocks/>
          </p:cNvSpPr>
          <p:nvPr/>
        </p:nvSpPr>
        <p:spPr>
          <a:xfrm>
            <a:off x="5565912" y="4386671"/>
            <a:ext cx="5691438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b="1" dirty="0">
                <a:ea typeface="Inter" panose="02000503000000020004" pitchFamily="2" charset="0"/>
              </a:rPr>
              <a:t>TESCO SW a.s.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Tř. Kosmonautů 1288/1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779 00, Olomouc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www.tescosw.cz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cs-CZ" sz="7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5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685</Words>
  <Application>Microsoft Office PowerPoint</Application>
  <PresentationFormat>Širokoúhlá obrazovka</PresentationFormat>
  <Paragraphs>114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Inter</vt:lpstr>
      <vt:lpstr>Motiv Office</vt:lpstr>
      <vt:lpstr>Prezentace aplikace PowerPoint</vt:lpstr>
      <vt:lpstr>IS Fama+</vt:lpstr>
      <vt:lpstr>Novinky systémové platformy</vt:lpstr>
      <vt:lpstr>Filtrační řádek</vt:lpstr>
      <vt:lpstr>Nové nástroje dokumentů a elektr. podpis</vt:lpstr>
      <vt:lpstr>Nové nástroje dokumentů a elektr. podpis</vt:lpstr>
      <vt:lpstr>Nové nástroje dokumentů a elektr. podpis</vt:lpstr>
      <vt:lpstr>Dynamické struktury (EŽádanky) + designer</vt:lpstr>
      <vt:lpstr>Dynamické struktury (EŽádanky) + designer</vt:lpstr>
      <vt:lpstr>Dynamické struktury (EŽádanky) + designer</vt:lpstr>
      <vt:lpstr>Barevnost a styly</vt:lpstr>
      <vt:lpstr>Formátování v komentářích</vt:lpstr>
      <vt:lpstr>Podmíněné formátování</vt:lpstr>
      <vt:lpstr>Klávesové zkratky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Koutná Alexandra</dc:creator>
  <cp:lastModifiedBy>Lounová Gabriela</cp:lastModifiedBy>
  <cp:revision>142</cp:revision>
  <dcterms:created xsi:type="dcterms:W3CDTF">2024-05-20T11:25:01Z</dcterms:created>
  <dcterms:modified xsi:type="dcterms:W3CDTF">2024-05-28T08:02:51Z</dcterms:modified>
</cp:coreProperties>
</file>