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74" r:id="rId2"/>
    <p:sldId id="375" r:id="rId3"/>
    <p:sldId id="376" r:id="rId4"/>
    <p:sldId id="377" r:id="rId5"/>
    <p:sldId id="378" r:id="rId6"/>
    <p:sldId id="379" r:id="rId7"/>
    <p:sldId id="380" r:id="rId8"/>
    <p:sldId id="382" r:id="rId9"/>
    <p:sldId id="383" r:id="rId10"/>
    <p:sldId id="384" r:id="rId11"/>
    <p:sldId id="385" r:id="rId12"/>
    <p:sldId id="386" r:id="rId13"/>
    <p:sldId id="387" r:id="rId14"/>
    <p:sldId id="388" r:id="rId15"/>
    <p:sldId id="389" r:id="rId1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FFD1D1"/>
    <a:srgbClr val="FFCCCC"/>
    <a:srgbClr val="FFD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59" autoAdjust="0"/>
    <p:restoredTop sz="68513" autoAdjust="0"/>
  </p:normalViewPr>
  <p:slideViewPr>
    <p:cSldViewPr snapToGrid="0">
      <p:cViewPr varScale="1">
        <p:scale>
          <a:sx n="88" d="100"/>
          <a:sy n="88" d="100"/>
        </p:scale>
        <p:origin x="1320" y="90"/>
      </p:cViewPr>
      <p:guideLst/>
    </p:cSldViewPr>
  </p:slideViewPr>
  <p:outlineViewPr>
    <p:cViewPr>
      <p:scale>
        <a:sx n="33" d="100"/>
        <a:sy n="33" d="100"/>
      </p:scale>
      <p:origin x="0" y="-2733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C645A-F687-46B8-AC89-B9CF848E33C9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A52E4-A6A9-4AC0-BDC4-31831395D3E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2270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6832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9698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3397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6486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780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2374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393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1098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02767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8178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7105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56644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4485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32949E-1099-4C1F-91AE-F911D948A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E99AD65-1F0D-4BF1-95D9-11230AC1CF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EBF5492-6DAF-4A89-9277-6476FE426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E32823C-F508-4791-9D8D-4F72BF0BB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C148EFA-0EF1-45B4-8404-EA43234A1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997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D83586-8651-43CC-9B8D-D6393BAB9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FC73307-D004-46B9-84F2-5DCB206DB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172EFBA-9666-49CD-8C40-A492F6629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2444A08-A91E-44F3-84AA-0B16988F1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86434E3-ED81-4498-8C99-AB2C5CD36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215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865AE3-CDBE-4284-BBA8-EA16E67A6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7B0104B-6817-49A9-8E49-F36F28369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92924E5-4036-441B-A724-BCF7D6601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187538A-461F-43C1-9FA7-9B5384C1D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1E739B-8920-4365-976A-8A1CA3E6D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940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6545A7-3D8C-40CE-99FA-AE2817A14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5E82923-C60A-41B6-A583-EFBC43F22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69346C2-4B06-4320-8BF6-B2FBF75F99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0D29FA3-2F31-42E3-8432-3B5C94634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AF23018-A5F8-4722-8765-74362AF41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3724C39-CBE9-46D4-9919-715123B11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707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160CD4-00C6-4FA7-B599-8DC77D0F4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447C174-4982-44DE-9E57-23C3D147F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A0E3B1F-47FA-4BB7-BA69-17CFC8B3A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921ED9E-26A8-4E62-A8E1-A0DD8024C3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E12A680-2EAA-4B92-BEC2-45233D9FBE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860D215-EA4F-4F67-9612-32DAFDD34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CF3340D-5B2B-425A-8CFE-72F70072E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CA53FC7-882E-401A-81EC-7CC29E07D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248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18CB47-205D-4289-B9B8-2ADD0F9DF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272F596-815B-4880-825A-59C93F08C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B617100-D272-4463-9D0D-D4E126DD6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84DA6F7-13C1-4CF1-8003-FF06BE80C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980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5C8EDD1-90E8-484E-829B-CFD53647E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38D8573-AFB9-4F62-9D0D-D187DCA68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526EB4B-BEDA-4EBB-B7B1-98F0ECA12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238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A522DB-3C1E-4E74-8C45-C2781CF39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4F6B75-ADE0-4338-9840-8CE6BCBD9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7386522-56B1-4545-A924-973FEDC37D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2D19474-2426-4ACD-A2C8-2248E1D37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9F8FEA-3FFE-44EF-93DE-66C739A0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0951F3-E153-4DB1-A805-DEA670B93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046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70E9AB-329A-4ADD-9416-4EF0871AC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D5340E3-FB7C-4A4A-ADC3-1F23BA5E72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03150A2-189E-403B-85F8-C7976BD08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22ED066-58C9-4212-8A17-AB2101E2E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09492A9-6837-4A9A-816B-5CFA440E5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A9F4E45-C16B-4CAA-8CA3-2DE6D8674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524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B3933B-DAE8-41EA-9BE1-422136B93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A733558-C3E3-4D5C-A6C8-734B1BF29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C377930-9ABB-44E9-AA8D-16E554270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965730E-1286-4069-BF8D-94963A60F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78D096-8CE8-4A47-8955-163E158D6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176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C97F540-6A37-41A8-A2DF-A522ADD3C9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CC35D18-BC60-45FF-9EA3-B1C7339AF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7B440FB-1A8A-4397-A67D-BF3F58700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41FF94F-9BF2-4776-8734-0165550A1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7318B63-1CF7-470A-A628-E473E0274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728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90DDC91-AB7E-44C8-8614-C1EA84F6D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33955F8-F661-4A57-BFCF-421D10805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494B79-30DE-40D7-9A65-D9319F74B3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7298C7E-9AFA-45D7-B47D-6BB36FDAB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E2ED211-15A6-4326-9E23-ADA1D1848C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075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2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112D363-A222-498E-AC72-B932EE58A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DAC6D56-2EF6-4D1A-8829-386B6D01F9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51DBE3E-BEEC-41FE-A30D-92A91E134E09}"/>
              </a:ext>
            </a:extLst>
          </p:cNvPr>
          <p:cNvSpPr txBox="1"/>
          <p:nvPr/>
        </p:nvSpPr>
        <p:spPr>
          <a:xfrm>
            <a:off x="802640" y="4000052"/>
            <a:ext cx="102220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>
                <a:solidFill>
                  <a:srgbClr val="C00000"/>
                </a:solidFill>
                <a:ea typeface="Inter ExtraBold" panose="02000503000000020004" pitchFamily="2" charset="0"/>
              </a:rPr>
              <a:t>Představení panelu Rozšířená řešení</a:t>
            </a:r>
          </a:p>
          <a:p>
            <a:r>
              <a:rPr lang="cs-CZ" sz="4400" b="1" dirty="0">
                <a:solidFill>
                  <a:srgbClr val="C00000"/>
                </a:solidFill>
                <a:ea typeface="Inter ExtraBold" panose="02000503000000020004" pitchFamily="2" charset="0"/>
              </a:rPr>
              <a:t>ROSA – Rozšíření obecných smluv </a:t>
            </a:r>
          </a:p>
        </p:txBody>
      </p:sp>
    </p:spTree>
    <p:extLst>
      <p:ext uri="{BB962C8B-B14F-4D97-AF65-F5344CB8AC3E}">
        <p14:creationId xmlns:p14="http://schemas.microsoft.com/office/powerpoint/2010/main" val="2569119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Co jsou rozšířená řešení</a:t>
            </a: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5599082" cy="48770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Základní řešení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sz="2000" dirty="0"/>
              <a:t>Dodávka modulů IS FAMA+ TPIS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sz="2000" dirty="0"/>
              <a:t>Parametrická individuální nastavení modulů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sz="2000" dirty="0"/>
              <a:t>Individuální řešení formulářů přehledů a sestav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sz="2000" dirty="0"/>
              <a:t>Řízení procesů </a:t>
            </a:r>
            <a:r>
              <a:rPr lang="cs-CZ" sz="2000" dirty="0" err="1"/>
              <a:t>Workflow</a:t>
            </a:r>
            <a:r>
              <a:rPr lang="cs-CZ" sz="2000" dirty="0"/>
              <a:t> / Akcí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cs-CZ" sz="2000" b="1" dirty="0">
                <a:solidFill>
                  <a:srgbClr val="C00000"/>
                </a:solidFill>
              </a:rPr>
              <a:t>Rozšířená řešení</a:t>
            </a:r>
          </a:p>
          <a:p>
            <a:r>
              <a:rPr lang="cs-CZ" sz="2000" dirty="0"/>
              <a:t>Rozšířená funkční nadstavba základních řešení </a:t>
            </a:r>
          </a:p>
          <a:p>
            <a:r>
              <a:rPr lang="cs-CZ" sz="2000" dirty="0"/>
              <a:t>Rozšířená datová struktura</a:t>
            </a:r>
          </a:p>
          <a:p>
            <a:r>
              <a:rPr lang="cs-CZ" sz="2000" dirty="0"/>
              <a:t>Komplexní, sofistikované procesy WF</a:t>
            </a:r>
          </a:p>
          <a:p>
            <a:r>
              <a:rPr lang="cs-CZ" sz="2000" dirty="0"/>
              <a:t>Sofistikované integrační nástroje</a:t>
            </a:r>
          </a:p>
          <a:p>
            <a:r>
              <a:rPr lang="cs-CZ" sz="2000" dirty="0"/>
              <a:t>Specifická portálová řešení </a:t>
            </a:r>
          </a:p>
          <a:p>
            <a:r>
              <a:rPr lang="cs-CZ" sz="2000" dirty="0"/>
              <a:t>Podpora mobilními aplikacemi 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FB7E8482-6A1F-4B77-9B6D-704E0AE41710}"/>
              </a:ext>
            </a:extLst>
          </p:cNvPr>
          <p:cNvSpPr txBox="1">
            <a:spLocks/>
          </p:cNvSpPr>
          <p:nvPr/>
        </p:nvSpPr>
        <p:spPr>
          <a:xfrm>
            <a:off x="6466189" y="1385252"/>
            <a:ext cx="5599082" cy="48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Specifická řešení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2000" dirty="0"/>
              <a:t>Aplikace nezávislé na základním řešení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2000" dirty="0"/>
              <a:t>Specializované služby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sz="2000" dirty="0"/>
          </a:p>
          <a:p>
            <a:pPr marL="0" indent="0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cs-CZ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Instalace</a:t>
            </a:r>
          </a:p>
          <a:p>
            <a:pPr>
              <a:lnSpc>
                <a:spcPct val="70000"/>
              </a:lnSpc>
            </a:pPr>
            <a:r>
              <a:rPr lang="fr-FR" sz="2000" dirty="0"/>
              <a:t>On-Premis   FAMA+ TPIS</a:t>
            </a:r>
          </a:p>
          <a:p>
            <a:pPr>
              <a:lnSpc>
                <a:spcPct val="70000"/>
              </a:lnSpc>
            </a:pPr>
            <a:r>
              <a:rPr lang="fr-FR" sz="2000" dirty="0"/>
              <a:t>Cloud EMA TPIS</a:t>
            </a:r>
          </a:p>
        </p:txBody>
      </p:sp>
    </p:spTree>
    <p:extLst>
      <p:ext uri="{BB962C8B-B14F-4D97-AF65-F5344CB8AC3E}">
        <p14:creationId xmlns:p14="http://schemas.microsoft.com/office/powerpoint/2010/main" val="406665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Rozšířené řešení - ROSA </a:t>
            </a: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5599082" cy="48770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000" b="1" dirty="0">
                <a:solidFill>
                  <a:srgbClr val="C00000"/>
                </a:solidFill>
              </a:rPr>
              <a:t>Evidence obecných smluv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2000" dirty="0"/>
              <a:t>Rozšířená datová struktura promítnutá do panelových formulářů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2000" dirty="0"/>
              <a:t>Komplexní, sofistikované procesy WF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cs-CZ" sz="1800" dirty="0"/>
              <a:t>kompletní životní cyklus smlouvy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2000" dirty="0"/>
              <a:t>Rozšířená funkcionalita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cs-CZ" sz="1800" dirty="0"/>
              <a:t>opakované činnosti smluv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cs-CZ" sz="1800" dirty="0"/>
              <a:t>platební kalendáře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cs-CZ" sz="1800" dirty="0"/>
              <a:t>milníky a dílčí plnění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2000" dirty="0"/>
              <a:t>Sofistikované integrační nástroje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cs-CZ" sz="1800" dirty="0"/>
              <a:t>vazby na spisovou službu a Registr smluv ČR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2000" dirty="0"/>
              <a:t>Specifická portálová řešení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cs-CZ" sz="1800" dirty="0"/>
              <a:t>schvalovatelé smluv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cs-CZ" sz="1800" dirty="0"/>
              <a:t>anonymizace…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2000" dirty="0"/>
              <a:t>Podpora mobilními aplikacemi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cs-CZ" sz="1800" dirty="0"/>
              <a:t>Mobilní aplikace MARION </a:t>
            </a:r>
            <a:endParaRPr lang="cs-CZ" sz="1800" b="1" dirty="0">
              <a:solidFill>
                <a:srgbClr val="C00000"/>
              </a:solidFill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cs-CZ" sz="2000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1BD0F705-756D-4E4C-BB62-3E8A3F20BA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553" y="3014276"/>
            <a:ext cx="4598353" cy="258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2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Rozšířené řešení - ROSA 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FE4A502B-0F4E-4BB3-AC15-6F57155D3D6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9720"/>
          <a:stretch/>
        </p:blipFill>
        <p:spPr>
          <a:xfrm>
            <a:off x="557542" y="1276978"/>
            <a:ext cx="9488159" cy="489392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9190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1331844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Rozšířené řešení – ROSA - Rolovací panelové formuláře 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FE4A502B-0F4E-4BB3-AC15-6F57155D3D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7" b="1607"/>
          <a:stretch/>
        </p:blipFill>
        <p:spPr>
          <a:xfrm>
            <a:off x="557542" y="1276978"/>
            <a:ext cx="9488159" cy="489392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09688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1331844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Rozšířené řešení – ROSA - Rolovací panelové formuláře 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FE4A502B-0F4E-4BB3-AC15-6F57155D3D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5" b="3665"/>
          <a:stretch/>
        </p:blipFill>
        <p:spPr>
          <a:xfrm>
            <a:off x="557542" y="1276978"/>
            <a:ext cx="9488159" cy="489392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6083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1331844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Rozšířené řešení – ROSA - Věcné a finanční kalendáře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FE4A502B-0F4E-4BB3-AC15-6F57155D3D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9" b="6099"/>
          <a:stretch/>
        </p:blipFill>
        <p:spPr>
          <a:xfrm>
            <a:off x="557542" y="1276978"/>
            <a:ext cx="9488159" cy="489392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7478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1331844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Rozšířené řešení – ROSA – Opakované činnosti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FE4A502B-0F4E-4BB3-AC15-6F57155D3D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4" b="4374"/>
          <a:stretch/>
        </p:blipFill>
        <p:spPr>
          <a:xfrm>
            <a:off x="557542" y="1276978"/>
            <a:ext cx="9488159" cy="489392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8761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1331844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Rozšířené řešení – ROSA – Komunikace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FE4A502B-0F4E-4BB3-AC15-6F57155D3D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" b="918"/>
          <a:stretch/>
        </p:blipFill>
        <p:spPr>
          <a:xfrm>
            <a:off x="557542" y="1276978"/>
            <a:ext cx="9488159" cy="489392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6102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1331844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Rozšířené řešení – ROSA – Hromadné operace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3576FFF0-7A7E-4CFA-AC2C-36576ED15B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624" y="1276978"/>
            <a:ext cx="11213167" cy="430404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9784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1331844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Rozšířené řešení – ROSA – Anonymizace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4AF05F0-CAAC-4F5A-A1C1-530E0544E9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625" y="1276978"/>
            <a:ext cx="7789552" cy="488497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4431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1331844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Rozšířené řešení – ROSA – </a:t>
            </a:r>
            <a:r>
              <a:rPr lang="cs-CZ" sz="3400" b="1" dirty="0" err="1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Workflow</a:t>
            </a:r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 životního cyklu</a:t>
            </a:r>
          </a:p>
        </p:txBody>
      </p:sp>
      <p:sp>
        <p:nvSpPr>
          <p:cNvPr id="3" name="Volný tvar: obrazec 2">
            <a:extLst>
              <a:ext uri="{FF2B5EF4-FFF2-40B4-BE49-F238E27FC236}">
                <a16:creationId xmlns:a16="http://schemas.microsoft.com/office/drawing/2014/main" id="{4D24BF9E-E1BC-4568-B285-A2DD8EB5B4AC}"/>
              </a:ext>
            </a:extLst>
          </p:cNvPr>
          <p:cNvSpPr/>
          <p:nvPr/>
        </p:nvSpPr>
        <p:spPr>
          <a:xfrm>
            <a:off x="959589" y="1999467"/>
            <a:ext cx="1546495" cy="1351831"/>
          </a:xfrm>
          <a:custGeom>
            <a:avLst/>
            <a:gdLst>
              <a:gd name="connsiteX0" fmla="*/ 0 w 1546495"/>
              <a:gd name="connsiteY0" fmla="*/ 202775 h 1351831"/>
              <a:gd name="connsiteX1" fmla="*/ 870580 w 1546495"/>
              <a:gd name="connsiteY1" fmla="*/ 202775 h 1351831"/>
              <a:gd name="connsiteX2" fmla="*/ 870580 w 1546495"/>
              <a:gd name="connsiteY2" fmla="*/ 0 h 1351831"/>
              <a:gd name="connsiteX3" fmla="*/ 1546495 w 1546495"/>
              <a:gd name="connsiteY3" fmla="*/ 675916 h 1351831"/>
              <a:gd name="connsiteX4" fmla="*/ 870580 w 1546495"/>
              <a:gd name="connsiteY4" fmla="*/ 1351831 h 1351831"/>
              <a:gd name="connsiteX5" fmla="*/ 870580 w 1546495"/>
              <a:gd name="connsiteY5" fmla="*/ 1149056 h 1351831"/>
              <a:gd name="connsiteX6" fmla="*/ 0 w 1546495"/>
              <a:gd name="connsiteY6" fmla="*/ 1149056 h 1351831"/>
              <a:gd name="connsiteX7" fmla="*/ 0 w 1546495"/>
              <a:gd name="connsiteY7" fmla="*/ 202775 h 1351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6495" h="1351831">
                <a:moveTo>
                  <a:pt x="0" y="202775"/>
                </a:moveTo>
                <a:lnTo>
                  <a:pt x="870580" y="202775"/>
                </a:lnTo>
                <a:lnTo>
                  <a:pt x="870580" y="0"/>
                </a:lnTo>
                <a:lnTo>
                  <a:pt x="1546495" y="675916"/>
                </a:lnTo>
                <a:lnTo>
                  <a:pt x="870580" y="1351831"/>
                </a:lnTo>
                <a:lnTo>
                  <a:pt x="870580" y="1149056"/>
                </a:lnTo>
                <a:lnTo>
                  <a:pt x="0" y="1149056"/>
                </a:lnTo>
                <a:lnTo>
                  <a:pt x="0" y="202775"/>
                </a:lnTo>
                <a:close/>
              </a:path>
            </a:pathLst>
          </a:custGeom>
          <a:solidFill>
            <a:srgbClr val="FFCCCC">
              <a:alpha val="90000"/>
            </a:srgb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06943" tIns="207855" rIns="416116" bIns="207855" numCol="1" spcCol="1270" anchor="ctr" anchorCtr="0">
            <a:noAutofit/>
          </a:bodyPr>
          <a:lstStyle/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Věcné připomínkování</a:t>
            </a:r>
          </a:p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Právní připomínkování</a:t>
            </a:r>
          </a:p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Nacenění</a:t>
            </a:r>
          </a:p>
        </p:txBody>
      </p:sp>
      <p:sp>
        <p:nvSpPr>
          <p:cNvPr id="4" name="Volný tvar: obrazec 3">
            <a:extLst>
              <a:ext uri="{FF2B5EF4-FFF2-40B4-BE49-F238E27FC236}">
                <a16:creationId xmlns:a16="http://schemas.microsoft.com/office/drawing/2014/main" id="{9E7305A0-A4D8-46FF-9643-E96F228D20DD}"/>
              </a:ext>
            </a:extLst>
          </p:cNvPr>
          <p:cNvSpPr/>
          <p:nvPr/>
        </p:nvSpPr>
        <p:spPr>
          <a:xfrm>
            <a:off x="572965" y="2288759"/>
            <a:ext cx="773247" cy="773247"/>
          </a:xfrm>
          <a:custGeom>
            <a:avLst/>
            <a:gdLst>
              <a:gd name="connsiteX0" fmla="*/ 0 w 773247"/>
              <a:gd name="connsiteY0" fmla="*/ 386624 h 773247"/>
              <a:gd name="connsiteX1" fmla="*/ 386624 w 773247"/>
              <a:gd name="connsiteY1" fmla="*/ 0 h 773247"/>
              <a:gd name="connsiteX2" fmla="*/ 773248 w 773247"/>
              <a:gd name="connsiteY2" fmla="*/ 386624 h 773247"/>
              <a:gd name="connsiteX3" fmla="*/ 386624 w 773247"/>
              <a:gd name="connsiteY3" fmla="*/ 773248 h 773247"/>
              <a:gd name="connsiteX4" fmla="*/ 0 w 773247"/>
              <a:gd name="connsiteY4" fmla="*/ 386624 h 77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47" h="773247">
                <a:moveTo>
                  <a:pt x="0" y="386624"/>
                </a:moveTo>
                <a:cubicBezTo>
                  <a:pt x="0" y="173097"/>
                  <a:pt x="173097" y="0"/>
                  <a:pt x="386624" y="0"/>
                </a:cubicBezTo>
                <a:cubicBezTo>
                  <a:pt x="600151" y="0"/>
                  <a:pt x="773248" y="173097"/>
                  <a:pt x="773248" y="386624"/>
                </a:cubicBezTo>
                <a:cubicBezTo>
                  <a:pt x="773248" y="600151"/>
                  <a:pt x="600151" y="773248"/>
                  <a:pt x="386624" y="773248"/>
                </a:cubicBezTo>
                <a:cubicBezTo>
                  <a:pt x="173097" y="773248"/>
                  <a:pt x="0" y="600151"/>
                  <a:pt x="0" y="386624"/>
                </a:cubicBezTo>
                <a:close/>
              </a:path>
            </a:pathLst>
          </a:custGeom>
          <a:solidFill>
            <a:srgbClr val="FF99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319" tIns="118319" rIns="118319" bIns="118319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800" kern="1200" dirty="0"/>
              <a:t>Příprava</a:t>
            </a:r>
          </a:p>
        </p:txBody>
      </p:sp>
      <p:sp>
        <p:nvSpPr>
          <p:cNvPr id="7" name="Volný tvar: obrazec 6">
            <a:extLst>
              <a:ext uri="{FF2B5EF4-FFF2-40B4-BE49-F238E27FC236}">
                <a16:creationId xmlns:a16="http://schemas.microsoft.com/office/drawing/2014/main" id="{0A4E77CE-D06A-487F-A1C1-18CBEE768836}"/>
              </a:ext>
            </a:extLst>
          </p:cNvPr>
          <p:cNvSpPr/>
          <p:nvPr/>
        </p:nvSpPr>
        <p:spPr>
          <a:xfrm>
            <a:off x="2688145" y="1999467"/>
            <a:ext cx="1546496" cy="1351831"/>
          </a:xfrm>
          <a:custGeom>
            <a:avLst/>
            <a:gdLst>
              <a:gd name="connsiteX0" fmla="*/ 0 w 1546495"/>
              <a:gd name="connsiteY0" fmla="*/ 202775 h 1351831"/>
              <a:gd name="connsiteX1" fmla="*/ 870580 w 1546495"/>
              <a:gd name="connsiteY1" fmla="*/ 202775 h 1351831"/>
              <a:gd name="connsiteX2" fmla="*/ 870580 w 1546495"/>
              <a:gd name="connsiteY2" fmla="*/ 0 h 1351831"/>
              <a:gd name="connsiteX3" fmla="*/ 1546495 w 1546495"/>
              <a:gd name="connsiteY3" fmla="*/ 675916 h 1351831"/>
              <a:gd name="connsiteX4" fmla="*/ 870580 w 1546495"/>
              <a:gd name="connsiteY4" fmla="*/ 1351831 h 1351831"/>
              <a:gd name="connsiteX5" fmla="*/ 870580 w 1546495"/>
              <a:gd name="connsiteY5" fmla="*/ 1149056 h 1351831"/>
              <a:gd name="connsiteX6" fmla="*/ 0 w 1546495"/>
              <a:gd name="connsiteY6" fmla="*/ 1149056 h 1351831"/>
              <a:gd name="connsiteX7" fmla="*/ 0 w 1546495"/>
              <a:gd name="connsiteY7" fmla="*/ 202775 h 1351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6495" h="1351831">
                <a:moveTo>
                  <a:pt x="0" y="202775"/>
                </a:moveTo>
                <a:lnTo>
                  <a:pt x="870580" y="202775"/>
                </a:lnTo>
                <a:lnTo>
                  <a:pt x="870580" y="0"/>
                </a:lnTo>
                <a:lnTo>
                  <a:pt x="1546495" y="675916"/>
                </a:lnTo>
                <a:lnTo>
                  <a:pt x="870580" y="1351831"/>
                </a:lnTo>
                <a:lnTo>
                  <a:pt x="870580" y="1149056"/>
                </a:lnTo>
                <a:lnTo>
                  <a:pt x="0" y="1149056"/>
                </a:lnTo>
                <a:lnTo>
                  <a:pt x="0" y="202775"/>
                </a:lnTo>
                <a:close/>
              </a:path>
            </a:pathLst>
          </a:custGeom>
          <a:solidFill>
            <a:srgbClr val="FFCCCC">
              <a:alpha val="90000"/>
            </a:srgb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06944" tIns="207855" rIns="416115" bIns="207855" numCol="1" spcCol="1270" anchor="ctr" anchorCtr="0">
            <a:noAutofit/>
          </a:bodyPr>
          <a:lstStyle/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Sériové</a:t>
            </a:r>
          </a:p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Paralelní</a:t>
            </a:r>
          </a:p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/>
              <a:t>Hierarchické</a:t>
            </a:r>
            <a:endParaRPr lang="cs-CZ" sz="800" kern="1200" dirty="0"/>
          </a:p>
        </p:txBody>
      </p:sp>
      <p:sp>
        <p:nvSpPr>
          <p:cNvPr id="8" name="Volný tvar: obrazec 7">
            <a:extLst>
              <a:ext uri="{FF2B5EF4-FFF2-40B4-BE49-F238E27FC236}">
                <a16:creationId xmlns:a16="http://schemas.microsoft.com/office/drawing/2014/main" id="{752B2689-7585-45F5-B0DD-3E86C483F99F}"/>
              </a:ext>
            </a:extLst>
          </p:cNvPr>
          <p:cNvSpPr/>
          <p:nvPr/>
        </p:nvSpPr>
        <p:spPr>
          <a:xfrm>
            <a:off x="2301522" y="2288759"/>
            <a:ext cx="773247" cy="773247"/>
          </a:xfrm>
          <a:custGeom>
            <a:avLst/>
            <a:gdLst>
              <a:gd name="connsiteX0" fmla="*/ 0 w 773247"/>
              <a:gd name="connsiteY0" fmla="*/ 386624 h 773247"/>
              <a:gd name="connsiteX1" fmla="*/ 386624 w 773247"/>
              <a:gd name="connsiteY1" fmla="*/ 0 h 773247"/>
              <a:gd name="connsiteX2" fmla="*/ 773248 w 773247"/>
              <a:gd name="connsiteY2" fmla="*/ 386624 h 773247"/>
              <a:gd name="connsiteX3" fmla="*/ 386624 w 773247"/>
              <a:gd name="connsiteY3" fmla="*/ 773248 h 773247"/>
              <a:gd name="connsiteX4" fmla="*/ 0 w 773247"/>
              <a:gd name="connsiteY4" fmla="*/ 386624 h 77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47" h="773247">
                <a:moveTo>
                  <a:pt x="0" y="386624"/>
                </a:moveTo>
                <a:cubicBezTo>
                  <a:pt x="0" y="173097"/>
                  <a:pt x="173097" y="0"/>
                  <a:pt x="386624" y="0"/>
                </a:cubicBezTo>
                <a:cubicBezTo>
                  <a:pt x="600151" y="0"/>
                  <a:pt x="773248" y="173097"/>
                  <a:pt x="773248" y="386624"/>
                </a:cubicBezTo>
                <a:cubicBezTo>
                  <a:pt x="773248" y="600151"/>
                  <a:pt x="600151" y="773248"/>
                  <a:pt x="386624" y="773248"/>
                </a:cubicBezTo>
                <a:cubicBezTo>
                  <a:pt x="173097" y="773248"/>
                  <a:pt x="0" y="600151"/>
                  <a:pt x="0" y="386624"/>
                </a:cubicBezTo>
                <a:close/>
              </a:path>
            </a:pathLst>
          </a:custGeom>
          <a:solidFill>
            <a:srgbClr val="FF99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319" tIns="118319" rIns="118319" bIns="118319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800" kern="1200" dirty="0"/>
              <a:t>Schvalování</a:t>
            </a:r>
          </a:p>
        </p:txBody>
      </p:sp>
      <p:sp>
        <p:nvSpPr>
          <p:cNvPr id="20" name="Volný tvar: obrazec 19">
            <a:extLst>
              <a:ext uri="{FF2B5EF4-FFF2-40B4-BE49-F238E27FC236}">
                <a16:creationId xmlns:a16="http://schemas.microsoft.com/office/drawing/2014/main" id="{9E584B48-EFFD-4061-BA5E-368240DBB1EC}"/>
              </a:ext>
            </a:extLst>
          </p:cNvPr>
          <p:cNvSpPr/>
          <p:nvPr/>
        </p:nvSpPr>
        <p:spPr>
          <a:xfrm>
            <a:off x="4385402" y="1981580"/>
            <a:ext cx="1546495" cy="1351831"/>
          </a:xfrm>
          <a:custGeom>
            <a:avLst/>
            <a:gdLst>
              <a:gd name="connsiteX0" fmla="*/ 0 w 1546495"/>
              <a:gd name="connsiteY0" fmla="*/ 202775 h 1351831"/>
              <a:gd name="connsiteX1" fmla="*/ 870580 w 1546495"/>
              <a:gd name="connsiteY1" fmla="*/ 202775 h 1351831"/>
              <a:gd name="connsiteX2" fmla="*/ 870580 w 1546495"/>
              <a:gd name="connsiteY2" fmla="*/ 0 h 1351831"/>
              <a:gd name="connsiteX3" fmla="*/ 1546495 w 1546495"/>
              <a:gd name="connsiteY3" fmla="*/ 675916 h 1351831"/>
              <a:gd name="connsiteX4" fmla="*/ 870580 w 1546495"/>
              <a:gd name="connsiteY4" fmla="*/ 1351831 h 1351831"/>
              <a:gd name="connsiteX5" fmla="*/ 870580 w 1546495"/>
              <a:gd name="connsiteY5" fmla="*/ 1149056 h 1351831"/>
              <a:gd name="connsiteX6" fmla="*/ 0 w 1546495"/>
              <a:gd name="connsiteY6" fmla="*/ 1149056 h 1351831"/>
              <a:gd name="connsiteX7" fmla="*/ 0 w 1546495"/>
              <a:gd name="connsiteY7" fmla="*/ 202775 h 1351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6495" h="1351831">
                <a:moveTo>
                  <a:pt x="0" y="202775"/>
                </a:moveTo>
                <a:lnTo>
                  <a:pt x="870580" y="202775"/>
                </a:lnTo>
                <a:lnTo>
                  <a:pt x="870580" y="0"/>
                </a:lnTo>
                <a:lnTo>
                  <a:pt x="1546495" y="675916"/>
                </a:lnTo>
                <a:lnTo>
                  <a:pt x="870580" y="1351831"/>
                </a:lnTo>
                <a:lnTo>
                  <a:pt x="870580" y="1149056"/>
                </a:lnTo>
                <a:lnTo>
                  <a:pt x="0" y="1149056"/>
                </a:lnTo>
                <a:lnTo>
                  <a:pt x="0" y="202775"/>
                </a:lnTo>
                <a:close/>
              </a:path>
            </a:pathLst>
          </a:custGeom>
          <a:solidFill>
            <a:srgbClr val="FFCCCC">
              <a:alpha val="90000"/>
            </a:srgb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06944" tIns="207855" rIns="416115" bIns="207855" numCol="1" spcCol="1270" anchor="ctr" anchorCtr="0">
            <a:noAutofit/>
          </a:bodyPr>
          <a:lstStyle/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Listinná</a:t>
            </a:r>
          </a:p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Elektronická</a:t>
            </a:r>
          </a:p>
        </p:txBody>
      </p:sp>
      <p:sp>
        <p:nvSpPr>
          <p:cNvPr id="21" name="Volný tvar: obrazec 20">
            <a:extLst>
              <a:ext uri="{FF2B5EF4-FFF2-40B4-BE49-F238E27FC236}">
                <a16:creationId xmlns:a16="http://schemas.microsoft.com/office/drawing/2014/main" id="{223D5BF4-350E-4B48-88F5-AC9561B97082}"/>
              </a:ext>
            </a:extLst>
          </p:cNvPr>
          <p:cNvSpPr/>
          <p:nvPr/>
        </p:nvSpPr>
        <p:spPr>
          <a:xfrm>
            <a:off x="3998778" y="2270872"/>
            <a:ext cx="773247" cy="773247"/>
          </a:xfrm>
          <a:custGeom>
            <a:avLst/>
            <a:gdLst>
              <a:gd name="connsiteX0" fmla="*/ 0 w 773247"/>
              <a:gd name="connsiteY0" fmla="*/ 386624 h 773247"/>
              <a:gd name="connsiteX1" fmla="*/ 386624 w 773247"/>
              <a:gd name="connsiteY1" fmla="*/ 0 h 773247"/>
              <a:gd name="connsiteX2" fmla="*/ 773248 w 773247"/>
              <a:gd name="connsiteY2" fmla="*/ 386624 h 773247"/>
              <a:gd name="connsiteX3" fmla="*/ 386624 w 773247"/>
              <a:gd name="connsiteY3" fmla="*/ 773248 h 773247"/>
              <a:gd name="connsiteX4" fmla="*/ 0 w 773247"/>
              <a:gd name="connsiteY4" fmla="*/ 386624 h 77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47" h="773247">
                <a:moveTo>
                  <a:pt x="0" y="386624"/>
                </a:moveTo>
                <a:cubicBezTo>
                  <a:pt x="0" y="173097"/>
                  <a:pt x="173097" y="0"/>
                  <a:pt x="386624" y="0"/>
                </a:cubicBezTo>
                <a:cubicBezTo>
                  <a:pt x="600151" y="0"/>
                  <a:pt x="773248" y="173097"/>
                  <a:pt x="773248" y="386624"/>
                </a:cubicBezTo>
                <a:cubicBezTo>
                  <a:pt x="773248" y="600151"/>
                  <a:pt x="600151" y="773248"/>
                  <a:pt x="386624" y="773248"/>
                </a:cubicBezTo>
                <a:cubicBezTo>
                  <a:pt x="173097" y="773248"/>
                  <a:pt x="0" y="600151"/>
                  <a:pt x="0" y="386624"/>
                </a:cubicBezTo>
                <a:close/>
              </a:path>
            </a:pathLst>
          </a:custGeom>
          <a:solidFill>
            <a:srgbClr val="FF99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319" tIns="118319" rIns="118319" bIns="118319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800" kern="1200" dirty="0"/>
              <a:t>Signace</a:t>
            </a:r>
          </a:p>
        </p:txBody>
      </p:sp>
      <p:sp>
        <p:nvSpPr>
          <p:cNvPr id="22" name="Volný tvar: obrazec 21">
            <a:extLst>
              <a:ext uri="{FF2B5EF4-FFF2-40B4-BE49-F238E27FC236}">
                <a16:creationId xmlns:a16="http://schemas.microsoft.com/office/drawing/2014/main" id="{84D644FE-D52D-462C-BF68-A197F5C663B6}"/>
              </a:ext>
            </a:extLst>
          </p:cNvPr>
          <p:cNvSpPr/>
          <p:nvPr/>
        </p:nvSpPr>
        <p:spPr>
          <a:xfrm>
            <a:off x="6124312" y="1999467"/>
            <a:ext cx="1546495" cy="1351831"/>
          </a:xfrm>
          <a:custGeom>
            <a:avLst/>
            <a:gdLst>
              <a:gd name="connsiteX0" fmla="*/ 0 w 1546495"/>
              <a:gd name="connsiteY0" fmla="*/ 202775 h 1351831"/>
              <a:gd name="connsiteX1" fmla="*/ 870580 w 1546495"/>
              <a:gd name="connsiteY1" fmla="*/ 202775 h 1351831"/>
              <a:gd name="connsiteX2" fmla="*/ 870580 w 1546495"/>
              <a:gd name="connsiteY2" fmla="*/ 0 h 1351831"/>
              <a:gd name="connsiteX3" fmla="*/ 1546495 w 1546495"/>
              <a:gd name="connsiteY3" fmla="*/ 675916 h 1351831"/>
              <a:gd name="connsiteX4" fmla="*/ 870580 w 1546495"/>
              <a:gd name="connsiteY4" fmla="*/ 1351831 h 1351831"/>
              <a:gd name="connsiteX5" fmla="*/ 870580 w 1546495"/>
              <a:gd name="connsiteY5" fmla="*/ 1149056 h 1351831"/>
              <a:gd name="connsiteX6" fmla="*/ 0 w 1546495"/>
              <a:gd name="connsiteY6" fmla="*/ 1149056 h 1351831"/>
              <a:gd name="connsiteX7" fmla="*/ 0 w 1546495"/>
              <a:gd name="connsiteY7" fmla="*/ 202775 h 1351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6495" h="1351831">
                <a:moveTo>
                  <a:pt x="0" y="202775"/>
                </a:moveTo>
                <a:lnTo>
                  <a:pt x="870580" y="202775"/>
                </a:lnTo>
                <a:lnTo>
                  <a:pt x="870580" y="0"/>
                </a:lnTo>
                <a:lnTo>
                  <a:pt x="1546495" y="675916"/>
                </a:lnTo>
                <a:lnTo>
                  <a:pt x="870580" y="1351831"/>
                </a:lnTo>
                <a:lnTo>
                  <a:pt x="870580" y="1149056"/>
                </a:lnTo>
                <a:lnTo>
                  <a:pt x="0" y="1149056"/>
                </a:lnTo>
                <a:lnTo>
                  <a:pt x="0" y="202775"/>
                </a:lnTo>
                <a:close/>
              </a:path>
            </a:pathLst>
          </a:custGeom>
          <a:solidFill>
            <a:srgbClr val="FFCCCC">
              <a:alpha val="90000"/>
            </a:srgb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06943" tIns="207855" rIns="416116" bIns="207855" numCol="1" spcCol="1270" anchor="ctr" anchorCtr="0">
            <a:noAutofit/>
          </a:bodyPr>
          <a:lstStyle/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Anonymizace</a:t>
            </a:r>
          </a:p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Spis. služba</a:t>
            </a:r>
          </a:p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Zveřejnění</a:t>
            </a:r>
          </a:p>
        </p:txBody>
      </p:sp>
      <p:sp>
        <p:nvSpPr>
          <p:cNvPr id="23" name="Volný tvar: obrazec 22">
            <a:extLst>
              <a:ext uri="{FF2B5EF4-FFF2-40B4-BE49-F238E27FC236}">
                <a16:creationId xmlns:a16="http://schemas.microsoft.com/office/drawing/2014/main" id="{A1CA9322-E7C0-475D-B934-BAA1B633C8C8}"/>
              </a:ext>
            </a:extLst>
          </p:cNvPr>
          <p:cNvSpPr/>
          <p:nvPr/>
        </p:nvSpPr>
        <p:spPr>
          <a:xfrm>
            <a:off x="5737688" y="2288759"/>
            <a:ext cx="773247" cy="773247"/>
          </a:xfrm>
          <a:custGeom>
            <a:avLst/>
            <a:gdLst>
              <a:gd name="connsiteX0" fmla="*/ 0 w 773247"/>
              <a:gd name="connsiteY0" fmla="*/ 386624 h 773247"/>
              <a:gd name="connsiteX1" fmla="*/ 386624 w 773247"/>
              <a:gd name="connsiteY1" fmla="*/ 0 h 773247"/>
              <a:gd name="connsiteX2" fmla="*/ 773248 w 773247"/>
              <a:gd name="connsiteY2" fmla="*/ 386624 h 773247"/>
              <a:gd name="connsiteX3" fmla="*/ 386624 w 773247"/>
              <a:gd name="connsiteY3" fmla="*/ 773248 h 773247"/>
              <a:gd name="connsiteX4" fmla="*/ 0 w 773247"/>
              <a:gd name="connsiteY4" fmla="*/ 386624 h 77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47" h="773247">
                <a:moveTo>
                  <a:pt x="0" y="386624"/>
                </a:moveTo>
                <a:cubicBezTo>
                  <a:pt x="0" y="173097"/>
                  <a:pt x="173097" y="0"/>
                  <a:pt x="386624" y="0"/>
                </a:cubicBezTo>
                <a:cubicBezTo>
                  <a:pt x="600151" y="0"/>
                  <a:pt x="773248" y="173097"/>
                  <a:pt x="773248" y="386624"/>
                </a:cubicBezTo>
                <a:cubicBezTo>
                  <a:pt x="773248" y="600151"/>
                  <a:pt x="600151" y="773248"/>
                  <a:pt x="386624" y="773248"/>
                </a:cubicBezTo>
                <a:cubicBezTo>
                  <a:pt x="173097" y="773248"/>
                  <a:pt x="0" y="600151"/>
                  <a:pt x="0" y="386624"/>
                </a:cubicBezTo>
                <a:close/>
              </a:path>
            </a:pathLst>
          </a:custGeom>
          <a:solidFill>
            <a:srgbClr val="FF99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319" tIns="118319" rIns="118319" bIns="118319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800" kern="1200" dirty="0"/>
              <a:t>Zveřejnění</a:t>
            </a:r>
          </a:p>
        </p:txBody>
      </p:sp>
      <p:sp>
        <p:nvSpPr>
          <p:cNvPr id="24" name="Volný tvar: obrazec 23">
            <a:extLst>
              <a:ext uri="{FF2B5EF4-FFF2-40B4-BE49-F238E27FC236}">
                <a16:creationId xmlns:a16="http://schemas.microsoft.com/office/drawing/2014/main" id="{5482FFC8-2F2A-456B-A0F8-7EE49C56D527}"/>
              </a:ext>
            </a:extLst>
          </p:cNvPr>
          <p:cNvSpPr/>
          <p:nvPr/>
        </p:nvSpPr>
        <p:spPr>
          <a:xfrm>
            <a:off x="7868292" y="1999467"/>
            <a:ext cx="1546495" cy="1351831"/>
          </a:xfrm>
          <a:custGeom>
            <a:avLst/>
            <a:gdLst>
              <a:gd name="connsiteX0" fmla="*/ 0 w 1546495"/>
              <a:gd name="connsiteY0" fmla="*/ 202775 h 1351831"/>
              <a:gd name="connsiteX1" fmla="*/ 870580 w 1546495"/>
              <a:gd name="connsiteY1" fmla="*/ 202775 h 1351831"/>
              <a:gd name="connsiteX2" fmla="*/ 870580 w 1546495"/>
              <a:gd name="connsiteY2" fmla="*/ 0 h 1351831"/>
              <a:gd name="connsiteX3" fmla="*/ 1546495 w 1546495"/>
              <a:gd name="connsiteY3" fmla="*/ 675916 h 1351831"/>
              <a:gd name="connsiteX4" fmla="*/ 870580 w 1546495"/>
              <a:gd name="connsiteY4" fmla="*/ 1351831 h 1351831"/>
              <a:gd name="connsiteX5" fmla="*/ 870580 w 1546495"/>
              <a:gd name="connsiteY5" fmla="*/ 1149056 h 1351831"/>
              <a:gd name="connsiteX6" fmla="*/ 0 w 1546495"/>
              <a:gd name="connsiteY6" fmla="*/ 1149056 h 1351831"/>
              <a:gd name="connsiteX7" fmla="*/ 0 w 1546495"/>
              <a:gd name="connsiteY7" fmla="*/ 202775 h 1351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6495" h="1351831">
                <a:moveTo>
                  <a:pt x="0" y="202775"/>
                </a:moveTo>
                <a:lnTo>
                  <a:pt x="870580" y="202775"/>
                </a:lnTo>
                <a:lnTo>
                  <a:pt x="870580" y="0"/>
                </a:lnTo>
                <a:lnTo>
                  <a:pt x="1546495" y="675916"/>
                </a:lnTo>
                <a:lnTo>
                  <a:pt x="870580" y="1351831"/>
                </a:lnTo>
                <a:lnTo>
                  <a:pt x="870580" y="1149056"/>
                </a:lnTo>
                <a:lnTo>
                  <a:pt x="0" y="1149056"/>
                </a:lnTo>
                <a:lnTo>
                  <a:pt x="0" y="202775"/>
                </a:lnTo>
                <a:close/>
              </a:path>
            </a:pathLst>
          </a:custGeom>
          <a:solidFill>
            <a:srgbClr val="FFCCCC">
              <a:alpha val="90000"/>
            </a:srgb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06944" tIns="207855" rIns="416115" bIns="207855" numCol="1" spcCol="1270" anchor="ctr" anchorCtr="0">
            <a:noAutofit/>
          </a:bodyPr>
          <a:lstStyle/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Výroční kontroly</a:t>
            </a:r>
          </a:p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Finální kontroly</a:t>
            </a:r>
          </a:p>
        </p:txBody>
      </p:sp>
      <p:sp>
        <p:nvSpPr>
          <p:cNvPr id="25" name="Volný tvar: obrazec 24">
            <a:extLst>
              <a:ext uri="{FF2B5EF4-FFF2-40B4-BE49-F238E27FC236}">
                <a16:creationId xmlns:a16="http://schemas.microsoft.com/office/drawing/2014/main" id="{BC053660-953C-45B7-A2F9-E06BEC8B100A}"/>
              </a:ext>
            </a:extLst>
          </p:cNvPr>
          <p:cNvSpPr/>
          <p:nvPr/>
        </p:nvSpPr>
        <p:spPr>
          <a:xfrm>
            <a:off x="7481669" y="2288759"/>
            <a:ext cx="773247" cy="773247"/>
          </a:xfrm>
          <a:custGeom>
            <a:avLst/>
            <a:gdLst>
              <a:gd name="connsiteX0" fmla="*/ 0 w 773247"/>
              <a:gd name="connsiteY0" fmla="*/ 386624 h 773247"/>
              <a:gd name="connsiteX1" fmla="*/ 386624 w 773247"/>
              <a:gd name="connsiteY1" fmla="*/ 0 h 773247"/>
              <a:gd name="connsiteX2" fmla="*/ 773248 w 773247"/>
              <a:gd name="connsiteY2" fmla="*/ 386624 h 773247"/>
              <a:gd name="connsiteX3" fmla="*/ 386624 w 773247"/>
              <a:gd name="connsiteY3" fmla="*/ 773248 h 773247"/>
              <a:gd name="connsiteX4" fmla="*/ 0 w 773247"/>
              <a:gd name="connsiteY4" fmla="*/ 386624 h 77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47" h="773247">
                <a:moveTo>
                  <a:pt x="0" y="386624"/>
                </a:moveTo>
                <a:cubicBezTo>
                  <a:pt x="0" y="173097"/>
                  <a:pt x="173097" y="0"/>
                  <a:pt x="386624" y="0"/>
                </a:cubicBezTo>
                <a:cubicBezTo>
                  <a:pt x="600151" y="0"/>
                  <a:pt x="773248" y="173097"/>
                  <a:pt x="773248" y="386624"/>
                </a:cubicBezTo>
                <a:cubicBezTo>
                  <a:pt x="773248" y="600151"/>
                  <a:pt x="600151" y="773248"/>
                  <a:pt x="386624" y="773248"/>
                </a:cubicBezTo>
                <a:cubicBezTo>
                  <a:pt x="173097" y="773248"/>
                  <a:pt x="0" y="600151"/>
                  <a:pt x="0" y="386624"/>
                </a:cubicBezTo>
                <a:close/>
              </a:path>
            </a:pathLst>
          </a:custGeom>
          <a:solidFill>
            <a:srgbClr val="FF99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319" tIns="118319" rIns="118319" bIns="118319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800" kern="1200" dirty="0"/>
              <a:t>Realizace</a:t>
            </a:r>
          </a:p>
        </p:txBody>
      </p:sp>
      <p:sp>
        <p:nvSpPr>
          <p:cNvPr id="26" name="Volný tvar: obrazec 25">
            <a:extLst>
              <a:ext uri="{FF2B5EF4-FFF2-40B4-BE49-F238E27FC236}">
                <a16:creationId xmlns:a16="http://schemas.microsoft.com/office/drawing/2014/main" id="{4A0D0C16-D003-4568-9809-06381AD16015}"/>
              </a:ext>
            </a:extLst>
          </p:cNvPr>
          <p:cNvSpPr/>
          <p:nvPr/>
        </p:nvSpPr>
        <p:spPr>
          <a:xfrm>
            <a:off x="9509370" y="1999467"/>
            <a:ext cx="1546495" cy="1351831"/>
          </a:xfrm>
          <a:custGeom>
            <a:avLst/>
            <a:gdLst>
              <a:gd name="connsiteX0" fmla="*/ 0 w 1546495"/>
              <a:gd name="connsiteY0" fmla="*/ 202775 h 1351831"/>
              <a:gd name="connsiteX1" fmla="*/ 870580 w 1546495"/>
              <a:gd name="connsiteY1" fmla="*/ 202775 h 1351831"/>
              <a:gd name="connsiteX2" fmla="*/ 870580 w 1546495"/>
              <a:gd name="connsiteY2" fmla="*/ 0 h 1351831"/>
              <a:gd name="connsiteX3" fmla="*/ 1546495 w 1546495"/>
              <a:gd name="connsiteY3" fmla="*/ 675916 h 1351831"/>
              <a:gd name="connsiteX4" fmla="*/ 870580 w 1546495"/>
              <a:gd name="connsiteY4" fmla="*/ 1351831 h 1351831"/>
              <a:gd name="connsiteX5" fmla="*/ 870580 w 1546495"/>
              <a:gd name="connsiteY5" fmla="*/ 1149056 h 1351831"/>
              <a:gd name="connsiteX6" fmla="*/ 0 w 1546495"/>
              <a:gd name="connsiteY6" fmla="*/ 1149056 h 1351831"/>
              <a:gd name="connsiteX7" fmla="*/ 0 w 1546495"/>
              <a:gd name="connsiteY7" fmla="*/ 202775 h 1351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6495" h="1351831">
                <a:moveTo>
                  <a:pt x="0" y="202775"/>
                </a:moveTo>
                <a:lnTo>
                  <a:pt x="870580" y="202775"/>
                </a:lnTo>
                <a:lnTo>
                  <a:pt x="870580" y="0"/>
                </a:lnTo>
                <a:lnTo>
                  <a:pt x="1546495" y="675916"/>
                </a:lnTo>
                <a:lnTo>
                  <a:pt x="870580" y="1351831"/>
                </a:lnTo>
                <a:lnTo>
                  <a:pt x="870580" y="1149056"/>
                </a:lnTo>
                <a:lnTo>
                  <a:pt x="0" y="1149056"/>
                </a:lnTo>
                <a:lnTo>
                  <a:pt x="0" y="202775"/>
                </a:lnTo>
                <a:close/>
              </a:path>
            </a:pathLst>
          </a:custGeom>
          <a:solidFill>
            <a:srgbClr val="FFCCCC">
              <a:alpha val="90000"/>
            </a:srgb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06944" tIns="207855" rIns="416115" bIns="207855" numCol="1" spcCol="1270" anchor="ctr" anchorCtr="0">
            <a:noAutofit/>
          </a:bodyPr>
          <a:lstStyle/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Exspirace, výpovědi…</a:t>
            </a:r>
          </a:p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Archivace</a:t>
            </a:r>
          </a:p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Skartace</a:t>
            </a:r>
          </a:p>
        </p:txBody>
      </p:sp>
      <p:sp>
        <p:nvSpPr>
          <p:cNvPr id="27" name="Volný tvar: obrazec 26">
            <a:extLst>
              <a:ext uri="{FF2B5EF4-FFF2-40B4-BE49-F238E27FC236}">
                <a16:creationId xmlns:a16="http://schemas.microsoft.com/office/drawing/2014/main" id="{348B1943-95AF-4CAA-8F2A-FC12E0B72960}"/>
              </a:ext>
            </a:extLst>
          </p:cNvPr>
          <p:cNvSpPr/>
          <p:nvPr/>
        </p:nvSpPr>
        <p:spPr>
          <a:xfrm>
            <a:off x="9122746" y="2288759"/>
            <a:ext cx="773247" cy="773247"/>
          </a:xfrm>
          <a:custGeom>
            <a:avLst/>
            <a:gdLst>
              <a:gd name="connsiteX0" fmla="*/ 0 w 773247"/>
              <a:gd name="connsiteY0" fmla="*/ 386624 h 773247"/>
              <a:gd name="connsiteX1" fmla="*/ 386624 w 773247"/>
              <a:gd name="connsiteY1" fmla="*/ 0 h 773247"/>
              <a:gd name="connsiteX2" fmla="*/ 773248 w 773247"/>
              <a:gd name="connsiteY2" fmla="*/ 386624 h 773247"/>
              <a:gd name="connsiteX3" fmla="*/ 386624 w 773247"/>
              <a:gd name="connsiteY3" fmla="*/ 773248 h 773247"/>
              <a:gd name="connsiteX4" fmla="*/ 0 w 773247"/>
              <a:gd name="connsiteY4" fmla="*/ 386624 h 77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47" h="773247">
                <a:moveTo>
                  <a:pt x="0" y="386624"/>
                </a:moveTo>
                <a:cubicBezTo>
                  <a:pt x="0" y="173097"/>
                  <a:pt x="173097" y="0"/>
                  <a:pt x="386624" y="0"/>
                </a:cubicBezTo>
                <a:cubicBezTo>
                  <a:pt x="600151" y="0"/>
                  <a:pt x="773248" y="173097"/>
                  <a:pt x="773248" y="386624"/>
                </a:cubicBezTo>
                <a:cubicBezTo>
                  <a:pt x="773248" y="600151"/>
                  <a:pt x="600151" y="773248"/>
                  <a:pt x="386624" y="773248"/>
                </a:cubicBezTo>
                <a:cubicBezTo>
                  <a:pt x="173097" y="773248"/>
                  <a:pt x="0" y="600151"/>
                  <a:pt x="0" y="386624"/>
                </a:cubicBezTo>
                <a:close/>
              </a:path>
            </a:pathLst>
          </a:custGeom>
          <a:solidFill>
            <a:srgbClr val="FF99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319" tIns="118319" rIns="118319" bIns="118319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800" kern="1200" dirty="0"/>
              <a:t>Ukončení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DCF7D9AC-E31D-4645-8E02-3BEFE61C84AB}"/>
              </a:ext>
            </a:extLst>
          </p:cNvPr>
          <p:cNvSpPr txBox="1"/>
          <p:nvPr/>
        </p:nvSpPr>
        <p:spPr>
          <a:xfrm>
            <a:off x="470018" y="1388613"/>
            <a:ext cx="2207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/>
              <a:t>Mateřská smlouva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6B9F1ADC-6AFF-4AFF-98FE-BDEC27651D52}"/>
              </a:ext>
            </a:extLst>
          </p:cNvPr>
          <p:cNvSpPr txBox="1"/>
          <p:nvPr/>
        </p:nvSpPr>
        <p:spPr>
          <a:xfrm>
            <a:off x="391830" y="3713966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/>
              <a:t>Dodatky</a:t>
            </a:r>
          </a:p>
        </p:txBody>
      </p:sp>
      <p:sp>
        <p:nvSpPr>
          <p:cNvPr id="29" name="Volný tvar: obrazec 28">
            <a:extLst>
              <a:ext uri="{FF2B5EF4-FFF2-40B4-BE49-F238E27FC236}">
                <a16:creationId xmlns:a16="http://schemas.microsoft.com/office/drawing/2014/main" id="{F021122B-F2DB-4CDE-B5A4-80D38EB8274D}"/>
              </a:ext>
            </a:extLst>
          </p:cNvPr>
          <p:cNvSpPr/>
          <p:nvPr/>
        </p:nvSpPr>
        <p:spPr>
          <a:xfrm>
            <a:off x="913842" y="4307806"/>
            <a:ext cx="1567231" cy="1369957"/>
          </a:xfrm>
          <a:custGeom>
            <a:avLst/>
            <a:gdLst>
              <a:gd name="connsiteX0" fmla="*/ 0 w 1567231"/>
              <a:gd name="connsiteY0" fmla="*/ 205494 h 1369957"/>
              <a:gd name="connsiteX1" fmla="*/ 882253 w 1567231"/>
              <a:gd name="connsiteY1" fmla="*/ 205494 h 1369957"/>
              <a:gd name="connsiteX2" fmla="*/ 882253 w 1567231"/>
              <a:gd name="connsiteY2" fmla="*/ 0 h 1369957"/>
              <a:gd name="connsiteX3" fmla="*/ 1567231 w 1567231"/>
              <a:gd name="connsiteY3" fmla="*/ 684979 h 1369957"/>
              <a:gd name="connsiteX4" fmla="*/ 882253 w 1567231"/>
              <a:gd name="connsiteY4" fmla="*/ 1369957 h 1369957"/>
              <a:gd name="connsiteX5" fmla="*/ 882253 w 1567231"/>
              <a:gd name="connsiteY5" fmla="*/ 1164463 h 1369957"/>
              <a:gd name="connsiteX6" fmla="*/ 0 w 1567231"/>
              <a:gd name="connsiteY6" fmla="*/ 1164463 h 1369957"/>
              <a:gd name="connsiteX7" fmla="*/ 0 w 1567231"/>
              <a:gd name="connsiteY7" fmla="*/ 205494 h 1369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7231" h="1369957">
                <a:moveTo>
                  <a:pt x="0" y="205494"/>
                </a:moveTo>
                <a:lnTo>
                  <a:pt x="882253" y="205494"/>
                </a:lnTo>
                <a:lnTo>
                  <a:pt x="882253" y="0"/>
                </a:lnTo>
                <a:lnTo>
                  <a:pt x="1567231" y="684979"/>
                </a:lnTo>
                <a:lnTo>
                  <a:pt x="882253" y="1369957"/>
                </a:lnTo>
                <a:lnTo>
                  <a:pt x="882253" y="1164463"/>
                </a:lnTo>
                <a:lnTo>
                  <a:pt x="0" y="1164463"/>
                </a:lnTo>
                <a:lnTo>
                  <a:pt x="0" y="205494"/>
                </a:lnTo>
                <a:close/>
              </a:path>
            </a:pathLst>
          </a:custGeom>
          <a:solidFill>
            <a:srgbClr val="FFCCCC">
              <a:alpha val="90000"/>
            </a:srgb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2128" tIns="210574" rIns="421558" bIns="210574" numCol="1" spcCol="1270" anchor="ctr" anchorCtr="0">
            <a:noAutofit/>
          </a:bodyPr>
          <a:lstStyle/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Věcné připomínkování</a:t>
            </a:r>
          </a:p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Právní připomínkování</a:t>
            </a:r>
          </a:p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Nacenění</a:t>
            </a:r>
          </a:p>
        </p:txBody>
      </p:sp>
      <p:sp>
        <p:nvSpPr>
          <p:cNvPr id="30" name="Volný tvar: obrazec 29">
            <a:extLst>
              <a:ext uri="{FF2B5EF4-FFF2-40B4-BE49-F238E27FC236}">
                <a16:creationId xmlns:a16="http://schemas.microsoft.com/office/drawing/2014/main" id="{A0D034AE-1598-4A5E-A0D9-4D608A6B5813}"/>
              </a:ext>
            </a:extLst>
          </p:cNvPr>
          <p:cNvSpPr/>
          <p:nvPr/>
        </p:nvSpPr>
        <p:spPr>
          <a:xfrm>
            <a:off x="522035" y="4600977"/>
            <a:ext cx="783615" cy="783615"/>
          </a:xfrm>
          <a:custGeom>
            <a:avLst/>
            <a:gdLst>
              <a:gd name="connsiteX0" fmla="*/ 0 w 783615"/>
              <a:gd name="connsiteY0" fmla="*/ 391808 h 783615"/>
              <a:gd name="connsiteX1" fmla="*/ 391808 w 783615"/>
              <a:gd name="connsiteY1" fmla="*/ 0 h 783615"/>
              <a:gd name="connsiteX2" fmla="*/ 783616 w 783615"/>
              <a:gd name="connsiteY2" fmla="*/ 391808 h 783615"/>
              <a:gd name="connsiteX3" fmla="*/ 391808 w 783615"/>
              <a:gd name="connsiteY3" fmla="*/ 783616 h 783615"/>
              <a:gd name="connsiteX4" fmla="*/ 0 w 783615"/>
              <a:gd name="connsiteY4" fmla="*/ 391808 h 783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3615" h="783615">
                <a:moveTo>
                  <a:pt x="0" y="391808"/>
                </a:moveTo>
                <a:cubicBezTo>
                  <a:pt x="0" y="175418"/>
                  <a:pt x="175418" y="0"/>
                  <a:pt x="391808" y="0"/>
                </a:cubicBezTo>
                <a:cubicBezTo>
                  <a:pt x="608198" y="0"/>
                  <a:pt x="783616" y="175418"/>
                  <a:pt x="783616" y="391808"/>
                </a:cubicBezTo>
                <a:cubicBezTo>
                  <a:pt x="783616" y="608198"/>
                  <a:pt x="608198" y="783616"/>
                  <a:pt x="391808" y="783616"/>
                </a:cubicBezTo>
                <a:cubicBezTo>
                  <a:pt x="175418" y="783616"/>
                  <a:pt x="0" y="608198"/>
                  <a:pt x="0" y="391808"/>
                </a:cubicBezTo>
                <a:close/>
              </a:path>
            </a:pathLst>
          </a:custGeom>
          <a:solidFill>
            <a:srgbClr val="FF99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9838" tIns="119838" rIns="119838" bIns="119838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800" kern="1200" dirty="0"/>
              <a:t>Příprava</a:t>
            </a:r>
          </a:p>
        </p:txBody>
      </p:sp>
      <p:sp>
        <p:nvSpPr>
          <p:cNvPr id="31" name="Volný tvar: obrazec 30">
            <a:extLst>
              <a:ext uri="{FF2B5EF4-FFF2-40B4-BE49-F238E27FC236}">
                <a16:creationId xmlns:a16="http://schemas.microsoft.com/office/drawing/2014/main" id="{6B4E9E12-D459-409F-B7EE-7582EE81405D}"/>
              </a:ext>
            </a:extLst>
          </p:cNvPr>
          <p:cNvSpPr/>
          <p:nvPr/>
        </p:nvSpPr>
        <p:spPr>
          <a:xfrm>
            <a:off x="2667410" y="4307806"/>
            <a:ext cx="1567231" cy="1369957"/>
          </a:xfrm>
          <a:custGeom>
            <a:avLst/>
            <a:gdLst>
              <a:gd name="connsiteX0" fmla="*/ 0 w 1567231"/>
              <a:gd name="connsiteY0" fmla="*/ 205494 h 1369957"/>
              <a:gd name="connsiteX1" fmla="*/ 882253 w 1567231"/>
              <a:gd name="connsiteY1" fmla="*/ 205494 h 1369957"/>
              <a:gd name="connsiteX2" fmla="*/ 882253 w 1567231"/>
              <a:gd name="connsiteY2" fmla="*/ 0 h 1369957"/>
              <a:gd name="connsiteX3" fmla="*/ 1567231 w 1567231"/>
              <a:gd name="connsiteY3" fmla="*/ 684979 h 1369957"/>
              <a:gd name="connsiteX4" fmla="*/ 882253 w 1567231"/>
              <a:gd name="connsiteY4" fmla="*/ 1369957 h 1369957"/>
              <a:gd name="connsiteX5" fmla="*/ 882253 w 1567231"/>
              <a:gd name="connsiteY5" fmla="*/ 1164463 h 1369957"/>
              <a:gd name="connsiteX6" fmla="*/ 0 w 1567231"/>
              <a:gd name="connsiteY6" fmla="*/ 1164463 h 1369957"/>
              <a:gd name="connsiteX7" fmla="*/ 0 w 1567231"/>
              <a:gd name="connsiteY7" fmla="*/ 205494 h 1369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7231" h="1369957">
                <a:moveTo>
                  <a:pt x="0" y="205494"/>
                </a:moveTo>
                <a:lnTo>
                  <a:pt x="882253" y="205494"/>
                </a:lnTo>
                <a:lnTo>
                  <a:pt x="882253" y="0"/>
                </a:lnTo>
                <a:lnTo>
                  <a:pt x="1567231" y="684979"/>
                </a:lnTo>
                <a:lnTo>
                  <a:pt x="882253" y="1369957"/>
                </a:lnTo>
                <a:lnTo>
                  <a:pt x="882253" y="1164463"/>
                </a:lnTo>
                <a:lnTo>
                  <a:pt x="0" y="1164463"/>
                </a:lnTo>
                <a:lnTo>
                  <a:pt x="0" y="205494"/>
                </a:lnTo>
                <a:close/>
              </a:path>
            </a:pathLst>
          </a:custGeom>
          <a:solidFill>
            <a:srgbClr val="FFCCCC">
              <a:alpha val="90000"/>
            </a:srgb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2128" tIns="210574" rIns="421558" bIns="210574" numCol="1" spcCol="1270" anchor="ctr" anchorCtr="0">
            <a:noAutofit/>
          </a:bodyPr>
          <a:lstStyle/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Sériové</a:t>
            </a:r>
          </a:p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Paralelní</a:t>
            </a:r>
          </a:p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/>
              <a:t>Hierarchické</a:t>
            </a:r>
            <a:endParaRPr lang="cs-CZ" sz="800" kern="1200" dirty="0"/>
          </a:p>
        </p:txBody>
      </p:sp>
      <p:sp>
        <p:nvSpPr>
          <p:cNvPr id="32" name="Volný tvar: obrazec 31">
            <a:extLst>
              <a:ext uri="{FF2B5EF4-FFF2-40B4-BE49-F238E27FC236}">
                <a16:creationId xmlns:a16="http://schemas.microsoft.com/office/drawing/2014/main" id="{F32B8F76-A1EC-4BC6-B7D7-E0FCCA48EA02}"/>
              </a:ext>
            </a:extLst>
          </p:cNvPr>
          <p:cNvSpPr/>
          <p:nvPr/>
        </p:nvSpPr>
        <p:spPr>
          <a:xfrm>
            <a:off x="2275602" y="4600977"/>
            <a:ext cx="783615" cy="783615"/>
          </a:xfrm>
          <a:custGeom>
            <a:avLst/>
            <a:gdLst>
              <a:gd name="connsiteX0" fmla="*/ 0 w 783615"/>
              <a:gd name="connsiteY0" fmla="*/ 391808 h 783615"/>
              <a:gd name="connsiteX1" fmla="*/ 391808 w 783615"/>
              <a:gd name="connsiteY1" fmla="*/ 0 h 783615"/>
              <a:gd name="connsiteX2" fmla="*/ 783616 w 783615"/>
              <a:gd name="connsiteY2" fmla="*/ 391808 h 783615"/>
              <a:gd name="connsiteX3" fmla="*/ 391808 w 783615"/>
              <a:gd name="connsiteY3" fmla="*/ 783616 h 783615"/>
              <a:gd name="connsiteX4" fmla="*/ 0 w 783615"/>
              <a:gd name="connsiteY4" fmla="*/ 391808 h 783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3615" h="783615">
                <a:moveTo>
                  <a:pt x="0" y="391808"/>
                </a:moveTo>
                <a:cubicBezTo>
                  <a:pt x="0" y="175418"/>
                  <a:pt x="175418" y="0"/>
                  <a:pt x="391808" y="0"/>
                </a:cubicBezTo>
                <a:cubicBezTo>
                  <a:pt x="608198" y="0"/>
                  <a:pt x="783616" y="175418"/>
                  <a:pt x="783616" y="391808"/>
                </a:cubicBezTo>
                <a:cubicBezTo>
                  <a:pt x="783616" y="608198"/>
                  <a:pt x="608198" y="783616"/>
                  <a:pt x="391808" y="783616"/>
                </a:cubicBezTo>
                <a:cubicBezTo>
                  <a:pt x="175418" y="783616"/>
                  <a:pt x="0" y="608198"/>
                  <a:pt x="0" y="391808"/>
                </a:cubicBezTo>
                <a:close/>
              </a:path>
            </a:pathLst>
          </a:custGeom>
          <a:solidFill>
            <a:srgbClr val="FF99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9838" tIns="119838" rIns="119838" bIns="119838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800" kern="1200" dirty="0"/>
              <a:t>Schvalování</a:t>
            </a:r>
          </a:p>
        </p:txBody>
      </p:sp>
      <p:sp>
        <p:nvSpPr>
          <p:cNvPr id="33" name="Volný tvar: obrazec 32">
            <a:extLst>
              <a:ext uri="{FF2B5EF4-FFF2-40B4-BE49-F238E27FC236}">
                <a16:creationId xmlns:a16="http://schemas.microsoft.com/office/drawing/2014/main" id="{471D7B51-FD36-48D0-A1A0-9C154A5C697F}"/>
              </a:ext>
            </a:extLst>
          </p:cNvPr>
          <p:cNvSpPr/>
          <p:nvPr/>
        </p:nvSpPr>
        <p:spPr>
          <a:xfrm>
            <a:off x="4423710" y="4307806"/>
            <a:ext cx="1567231" cy="1369957"/>
          </a:xfrm>
          <a:custGeom>
            <a:avLst/>
            <a:gdLst>
              <a:gd name="connsiteX0" fmla="*/ 0 w 1567231"/>
              <a:gd name="connsiteY0" fmla="*/ 205494 h 1369957"/>
              <a:gd name="connsiteX1" fmla="*/ 882253 w 1567231"/>
              <a:gd name="connsiteY1" fmla="*/ 205494 h 1369957"/>
              <a:gd name="connsiteX2" fmla="*/ 882253 w 1567231"/>
              <a:gd name="connsiteY2" fmla="*/ 0 h 1369957"/>
              <a:gd name="connsiteX3" fmla="*/ 1567231 w 1567231"/>
              <a:gd name="connsiteY3" fmla="*/ 684979 h 1369957"/>
              <a:gd name="connsiteX4" fmla="*/ 882253 w 1567231"/>
              <a:gd name="connsiteY4" fmla="*/ 1369957 h 1369957"/>
              <a:gd name="connsiteX5" fmla="*/ 882253 w 1567231"/>
              <a:gd name="connsiteY5" fmla="*/ 1164463 h 1369957"/>
              <a:gd name="connsiteX6" fmla="*/ 0 w 1567231"/>
              <a:gd name="connsiteY6" fmla="*/ 1164463 h 1369957"/>
              <a:gd name="connsiteX7" fmla="*/ 0 w 1567231"/>
              <a:gd name="connsiteY7" fmla="*/ 205494 h 1369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7231" h="1369957">
                <a:moveTo>
                  <a:pt x="0" y="205494"/>
                </a:moveTo>
                <a:lnTo>
                  <a:pt x="882253" y="205494"/>
                </a:lnTo>
                <a:lnTo>
                  <a:pt x="882253" y="0"/>
                </a:lnTo>
                <a:lnTo>
                  <a:pt x="1567231" y="684979"/>
                </a:lnTo>
                <a:lnTo>
                  <a:pt x="882253" y="1369957"/>
                </a:lnTo>
                <a:lnTo>
                  <a:pt x="882253" y="1164463"/>
                </a:lnTo>
                <a:lnTo>
                  <a:pt x="0" y="1164463"/>
                </a:lnTo>
                <a:lnTo>
                  <a:pt x="0" y="205494"/>
                </a:lnTo>
                <a:close/>
              </a:path>
            </a:pathLst>
          </a:custGeom>
          <a:solidFill>
            <a:srgbClr val="FFCCCC">
              <a:alpha val="90000"/>
            </a:srgb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2128" tIns="210574" rIns="421558" bIns="210574" numCol="1" spcCol="1270" anchor="ctr" anchorCtr="0">
            <a:noAutofit/>
          </a:bodyPr>
          <a:lstStyle/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Listinná</a:t>
            </a:r>
          </a:p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Elektronická</a:t>
            </a:r>
          </a:p>
        </p:txBody>
      </p:sp>
      <p:sp>
        <p:nvSpPr>
          <p:cNvPr id="34" name="Volný tvar: obrazec 33">
            <a:extLst>
              <a:ext uri="{FF2B5EF4-FFF2-40B4-BE49-F238E27FC236}">
                <a16:creationId xmlns:a16="http://schemas.microsoft.com/office/drawing/2014/main" id="{67E52415-9C21-4424-BCDE-1CF03A6ACD4E}"/>
              </a:ext>
            </a:extLst>
          </p:cNvPr>
          <p:cNvSpPr/>
          <p:nvPr/>
        </p:nvSpPr>
        <p:spPr>
          <a:xfrm>
            <a:off x="4031902" y="4600977"/>
            <a:ext cx="783615" cy="783615"/>
          </a:xfrm>
          <a:custGeom>
            <a:avLst/>
            <a:gdLst>
              <a:gd name="connsiteX0" fmla="*/ 0 w 783615"/>
              <a:gd name="connsiteY0" fmla="*/ 391808 h 783615"/>
              <a:gd name="connsiteX1" fmla="*/ 391808 w 783615"/>
              <a:gd name="connsiteY1" fmla="*/ 0 h 783615"/>
              <a:gd name="connsiteX2" fmla="*/ 783616 w 783615"/>
              <a:gd name="connsiteY2" fmla="*/ 391808 h 783615"/>
              <a:gd name="connsiteX3" fmla="*/ 391808 w 783615"/>
              <a:gd name="connsiteY3" fmla="*/ 783616 h 783615"/>
              <a:gd name="connsiteX4" fmla="*/ 0 w 783615"/>
              <a:gd name="connsiteY4" fmla="*/ 391808 h 783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3615" h="783615">
                <a:moveTo>
                  <a:pt x="0" y="391808"/>
                </a:moveTo>
                <a:cubicBezTo>
                  <a:pt x="0" y="175418"/>
                  <a:pt x="175418" y="0"/>
                  <a:pt x="391808" y="0"/>
                </a:cubicBezTo>
                <a:cubicBezTo>
                  <a:pt x="608198" y="0"/>
                  <a:pt x="783616" y="175418"/>
                  <a:pt x="783616" y="391808"/>
                </a:cubicBezTo>
                <a:cubicBezTo>
                  <a:pt x="783616" y="608198"/>
                  <a:pt x="608198" y="783616"/>
                  <a:pt x="391808" y="783616"/>
                </a:cubicBezTo>
                <a:cubicBezTo>
                  <a:pt x="175418" y="783616"/>
                  <a:pt x="0" y="608198"/>
                  <a:pt x="0" y="391808"/>
                </a:cubicBezTo>
                <a:close/>
              </a:path>
            </a:pathLst>
          </a:custGeom>
          <a:solidFill>
            <a:srgbClr val="FF99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9838" tIns="119838" rIns="119838" bIns="119838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800" kern="1200" dirty="0"/>
              <a:t>Signace</a:t>
            </a:r>
          </a:p>
        </p:txBody>
      </p:sp>
      <p:sp>
        <p:nvSpPr>
          <p:cNvPr id="35" name="Volný tvar: obrazec 34">
            <a:extLst>
              <a:ext uri="{FF2B5EF4-FFF2-40B4-BE49-F238E27FC236}">
                <a16:creationId xmlns:a16="http://schemas.microsoft.com/office/drawing/2014/main" id="{D3389621-F2E6-40D5-8E6F-F74AACD984A5}"/>
              </a:ext>
            </a:extLst>
          </p:cNvPr>
          <p:cNvSpPr/>
          <p:nvPr/>
        </p:nvSpPr>
        <p:spPr>
          <a:xfrm>
            <a:off x="6173053" y="4307806"/>
            <a:ext cx="1567231" cy="1369957"/>
          </a:xfrm>
          <a:custGeom>
            <a:avLst/>
            <a:gdLst>
              <a:gd name="connsiteX0" fmla="*/ 0 w 1567231"/>
              <a:gd name="connsiteY0" fmla="*/ 205494 h 1369957"/>
              <a:gd name="connsiteX1" fmla="*/ 882253 w 1567231"/>
              <a:gd name="connsiteY1" fmla="*/ 205494 h 1369957"/>
              <a:gd name="connsiteX2" fmla="*/ 882253 w 1567231"/>
              <a:gd name="connsiteY2" fmla="*/ 0 h 1369957"/>
              <a:gd name="connsiteX3" fmla="*/ 1567231 w 1567231"/>
              <a:gd name="connsiteY3" fmla="*/ 684979 h 1369957"/>
              <a:gd name="connsiteX4" fmla="*/ 882253 w 1567231"/>
              <a:gd name="connsiteY4" fmla="*/ 1369957 h 1369957"/>
              <a:gd name="connsiteX5" fmla="*/ 882253 w 1567231"/>
              <a:gd name="connsiteY5" fmla="*/ 1164463 h 1369957"/>
              <a:gd name="connsiteX6" fmla="*/ 0 w 1567231"/>
              <a:gd name="connsiteY6" fmla="*/ 1164463 h 1369957"/>
              <a:gd name="connsiteX7" fmla="*/ 0 w 1567231"/>
              <a:gd name="connsiteY7" fmla="*/ 205494 h 1369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7231" h="1369957">
                <a:moveTo>
                  <a:pt x="0" y="205494"/>
                </a:moveTo>
                <a:lnTo>
                  <a:pt x="882253" y="205494"/>
                </a:lnTo>
                <a:lnTo>
                  <a:pt x="882253" y="0"/>
                </a:lnTo>
                <a:lnTo>
                  <a:pt x="1567231" y="684979"/>
                </a:lnTo>
                <a:lnTo>
                  <a:pt x="882253" y="1369957"/>
                </a:lnTo>
                <a:lnTo>
                  <a:pt x="882253" y="1164463"/>
                </a:lnTo>
                <a:lnTo>
                  <a:pt x="0" y="1164463"/>
                </a:lnTo>
                <a:lnTo>
                  <a:pt x="0" y="205494"/>
                </a:lnTo>
                <a:close/>
              </a:path>
            </a:pathLst>
          </a:custGeom>
          <a:solidFill>
            <a:srgbClr val="FFCCCC">
              <a:alpha val="90000"/>
            </a:srgb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2128" tIns="210574" rIns="421558" bIns="210574" numCol="1" spcCol="1270" anchor="ctr" anchorCtr="0">
            <a:noAutofit/>
          </a:bodyPr>
          <a:lstStyle/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Anonymizace</a:t>
            </a:r>
          </a:p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Spis. služba</a:t>
            </a:r>
          </a:p>
          <a:p>
            <a:pPr marL="57150" lvl="1" indent="-57150" algn="l" defTabSz="355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800" kern="1200" dirty="0"/>
              <a:t>Zveřejnění</a:t>
            </a:r>
          </a:p>
        </p:txBody>
      </p:sp>
      <p:sp>
        <p:nvSpPr>
          <p:cNvPr id="36" name="Volný tvar: obrazec 35">
            <a:extLst>
              <a:ext uri="{FF2B5EF4-FFF2-40B4-BE49-F238E27FC236}">
                <a16:creationId xmlns:a16="http://schemas.microsoft.com/office/drawing/2014/main" id="{92F5C93D-71E7-46D1-AA3F-1D5025B1C523}"/>
              </a:ext>
            </a:extLst>
          </p:cNvPr>
          <p:cNvSpPr/>
          <p:nvPr/>
        </p:nvSpPr>
        <p:spPr>
          <a:xfrm>
            <a:off x="5781245" y="4600977"/>
            <a:ext cx="783615" cy="783615"/>
          </a:xfrm>
          <a:custGeom>
            <a:avLst/>
            <a:gdLst>
              <a:gd name="connsiteX0" fmla="*/ 0 w 783615"/>
              <a:gd name="connsiteY0" fmla="*/ 391808 h 783615"/>
              <a:gd name="connsiteX1" fmla="*/ 391808 w 783615"/>
              <a:gd name="connsiteY1" fmla="*/ 0 h 783615"/>
              <a:gd name="connsiteX2" fmla="*/ 783616 w 783615"/>
              <a:gd name="connsiteY2" fmla="*/ 391808 h 783615"/>
              <a:gd name="connsiteX3" fmla="*/ 391808 w 783615"/>
              <a:gd name="connsiteY3" fmla="*/ 783616 h 783615"/>
              <a:gd name="connsiteX4" fmla="*/ 0 w 783615"/>
              <a:gd name="connsiteY4" fmla="*/ 391808 h 783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3615" h="783615">
                <a:moveTo>
                  <a:pt x="0" y="391808"/>
                </a:moveTo>
                <a:cubicBezTo>
                  <a:pt x="0" y="175418"/>
                  <a:pt x="175418" y="0"/>
                  <a:pt x="391808" y="0"/>
                </a:cubicBezTo>
                <a:cubicBezTo>
                  <a:pt x="608198" y="0"/>
                  <a:pt x="783616" y="175418"/>
                  <a:pt x="783616" y="391808"/>
                </a:cubicBezTo>
                <a:cubicBezTo>
                  <a:pt x="783616" y="608198"/>
                  <a:pt x="608198" y="783616"/>
                  <a:pt x="391808" y="783616"/>
                </a:cubicBezTo>
                <a:cubicBezTo>
                  <a:pt x="175418" y="783616"/>
                  <a:pt x="0" y="608198"/>
                  <a:pt x="0" y="391808"/>
                </a:cubicBezTo>
                <a:close/>
              </a:path>
            </a:pathLst>
          </a:custGeom>
          <a:solidFill>
            <a:srgbClr val="FF99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9838" tIns="119838" rIns="119838" bIns="119838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800" kern="1200" dirty="0"/>
              <a:t>Zveřejnění</a:t>
            </a:r>
          </a:p>
        </p:txBody>
      </p:sp>
      <p:sp>
        <p:nvSpPr>
          <p:cNvPr id="18" name="Šipka: dolů 17">
            <a:extLst>
              <a:ext uri="{FF2B5EF4-FFF2-40B4-BE49-F238E27FC236}">
                <a16:creationId xmlns:a16="http://schemas.microsoft.com/office/drawing/2014/main" id="{16B49D3A-6FEF-4657-8A13-8FB7E832CFB1}"/>
              </a:ext>
            </a:extLst>
          </p:cNvPr>
          <p:cNvSpPr/>
          <p:nvPr/>
        </p:nvSpPr>
        <p:spPr>
          <a:xfrm rot="2412733">
            <a:off x="5513853" y="3265485"/>
            <a:ext cx="904203" cy="1137197"/>
          </a:xfrm>
          <a:prstGeom prst="downArrow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Šipka: dolů 18">
            <a:extLst>
              <a:ext uri="{FF2B5EF4-FFF2-40B4-BE49-F238E27FC236}">
                <a16:creationId xmlns:a16="http://schemas.microsoft.com/office/drawing/2014/main" id="{6CCEFBB4-C94B-437D-98E6-9EC887614654}"/>
              </a:ext>
            </a:extLst>
          </p:cNvPr>
          <p:cNvSpPr/>
          <p:nvPr/>
        </p:nvSpPr>
        <p:spPr>
          <a:xfrm rot="12874731">
            <a:off x="7571706" y="3319167"/>
            <a:ext cx="919063" cy="1158931"/>
          </a:xfrm>
          <a:prstGeom prst="downArrow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059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1331844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Rozšířené řešení – ROSA – Vazby smlouvy na spisovou službu </a:t>
            </a:r>
          </a:p>
        </p:txBody>
      </p:sp>
      <p:sp>
        <p:nvSpPr>
          <p:cNvPr id="108" name="Volný tvar: obrazec 107">
            <a:extLst>
              <a:ext uri="{FF2B5EF4-FFF2-40B4-BE49-F238E27FC236}">
                <a16:creationId xmlns:a16="http://schemas.microsoft.com/office/drawing/2014/main" id="{85F331AE-B5A7-490D-AC51-FB97F9359E01}"/>
              </a:ext>
            </a:extLst>
          </p:cNvPr>
          <p:cNvSpPr/>
          <p:nvPr/>
        </p:nvSpPr>
        <p:spPr>
          <a:xfrm>
            <a:off x="1292282" y="1258944"/>
            <a:ext cx="2251977" cy="1115917"/>
          </a:xfrm>
          <a:custGeom>
            <a:avLst/>
            <a:gdLst>
              <a:gd name="connsiteX0" fmla="*/ 0 w 1546495"/>
              <a:gd name="connsiteY0" fmla="*/ 202775 h 1351831"/>
              <a:gd name="connsiteX1" fmla="*/ 870580 w 1546495"/>
              <a:gd name="connsiteY1" fmla="*/ 202775 h 1351831"/>
              <a:gd name="connsiteX2" fmla="*/ 870580 w 1546495"/>
              <a:gd name="connsiteY2" fmla="*/ 0 h 1351831"/>
              <a:gd name="connsiteX3" fmla="*/ 1546495 w 1546495"/>
              <a:gd name="connsiteY3" fmla="*/ 675916 h 1351831"/>
              <a:gd name="connsiteX4" fmla="*/ 870580 w 1546495"/>
              <a:gd name="connsiteY4" fmla="*/ 1351831 h 1351831"/>
              <a:gd name="connsiteX5" fmla="*/ 870580 w 1546495"/>
              <a:gd name="connsiteY5" fmla="*/ 1149056 h 1351831"/>
              <a:gd name="connsiteX6" fmla="*/ 0 w 1546495"/>
              <a:gd name="connsiteY6" fmla="*/ 1149056 h 1351831"/>
              <a:gd name="connsiteX7" fmla="*/ 0 w 1546495"/>
              <a:gd name="connsiteY7" fmla="*/ 202775 h 1351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6495" h="1351831">
                <a:moveTo>
                  <a:pt x="0" y="202775"/>
                </a:moveTo>
                <a:lnTo>
                  <a:pt x="870580" y="202775"/>
                </a:lnTo>
                <a:lnTo>
                  <a:pt x="870580" y="0"/>
                </a:lnTo>
                <a:lnTo>
                  <a:pt x="1546495" y="675916"/>
                </a:lnTo>
                <a:lnTo>
                  <a:pt x="870580" y="1351831"/>
                </a:lnTo>
                <a:lnTo>
                  <a:pt x="870580" y="1149056"/>
                </a:lnTo>
                <a:lnTo>
                  <a:pt x="0" y="1149056"/>
                </a:lnTo>
                <a:lnTo>
                  <a:pt x="0" y="202775"/>
                </a:lnTo>
                <a:close/>
              </a:path>
            </a:pathLst>
          </a:custGeom>
          <a:solidFill>
            <a:srgbClr val="FFCCCC">
              <a:alpha val="90000"/>
            </a:srgb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06943" tIns="207855" rIns="416116" bIns="207855" numCol="1" spcCol="1270" anchor="ctr" anchorCtr="0">
            <a:noAutofit/>
          </a:bodyPr>
          <a:lstStyle/>
          <a:p>
            <a:pPr marL="0" lvl="1" algn="l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PŘIPOJENÍ </a:t>
            </a:r>
            <a:b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SIGNOVANÉ </a:t>
            </a:r>
            <a:b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SMLOUVY</a:t>
            </a:r>
            <a:endParaRPr lang="cs-CZ" sz="10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9" name="Volný tvar: obrazec 108">
            <a:extLst>
              <a:ext uri="{FF2B5EF4-FFF2-40B4-BE49-F238E27FC236}">
                <a16:creationId xmlns:a16="http://schemas.microsoft.com/office/drawing/2014/main" id="{9FD20F41-B7B1-4737-A635-9EEE5E5E56C1}"/>
              </a:ext>
            </a:extLst>
          </p:cNvPr>
          <p:cNvSpPr/>
          <p:nvPr/>
        </p:nvSpPr>
        <p:spPr>
          <a:xfrm>
            <a:off x="519177" y="1257574"/>
            <a:ext cx="1100353" cy="1115917"/>
          </a:xfrm>
          <a:custGeom>
            <a:avLst/>
            <a:gdLst>
              <a:gd name="connsiteX0" fmla="*/ 0 w 773247"/>
              <a:gd name="connsiteY0" fmla="*/ 386624 h 773247"/>
              <a:gd name="connsiteX1" fmla="*/ 386624 w 773247"/>
              <a:gd name="connsiteY1" fmla="*/ 0 h 773247"/>
              <a:gd name="connsiteX2" fmla="*/ 773248 w 773247"/>
              <a:gd name="connsiteY2" fmla="*/ 386624 h 773247"/>
              <a:gd name="connsiteX3" fmla="*/ 386624 w 773247"/>
              <a:gd name="connsiteY3" fmla="*/ 773248 h 773247"/>
              <a:gd name="connsiteX4" fmla="*/ 0 w 773247"/>
              <a:gd name="connsiteY4" fmla="*/ 386624 h 77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47" h="773247">
                <a:moveTo>
                  <a:pt x="0" y="386624"/>
                </a:moveTo>
                <a:cubicBezTo>
                  <a:pt x="0" y="173097"/>
                  <a:pt x="173097" y="0"/>
                  <a:pt x="386624" y="0"/>
                </a:cubicBezTo>
                <a:cubicBezTo>
                  <a:pt x="600151" y="0"/>
                  <a:pt x="773248" y="173097"/>
                  <a:pt x="773248" y="386624"/>
                </a:cubicBezTo>
                <a:cubicBezTo>
                  <a:pt x="773248" y="600151"/>
                  <a:pt x="600151" y="773248"/>
                  <a:pt x="386624" y="773248"/>
                </a:cubicBezTo>
                <a:cubicBezTo>
                  <a:pt x="173097" y="773248"/>
                  <a:pt x="0" y="600151"/>
                  <a:pt x="0" y="386624"/>
                </a:cubicBezTo>
                <a:close/>
              </a:path>
            </a:pathLst>
          </a:custGeom>
          <a:solidFill>
            <a:srgbClr val="FF99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319" tIns="118319" rIns="118319" bIns="118319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1000" b="1" kern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SIGNACE</a:t>
            </a: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SMLOUVY</a:t>
            </a:r>
            <a:endParaRPr lang="cs-CZ" sz="8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0" name="Volný tvar: obrazec 109">
            <a:extLst>
              <a:ext uri="{FF2B5EF4-FFF2-40B4-BE49-F238E27FC236}">
                <a16:creationId xmlns:a16="http://schemas.microsoft.com/office/drawing/2014/main" id="{28B50D56-0B76-40D0-A3EF-E586591FAFB9}"/>
              </a:ext>
            </a:extLst>
          </p:cNvPr>
          <p:cNvSpPr/>
          <p:nvPr/>
        </p:nvSpPr>
        <p:spPr>
          <a:xfrm>
            <a:off x="3949516" y="1273033"/>
            <a:ext cx="2251977" cy="1115917"/>
          </a:xfrm>
          <a:custGeom>
            <a:avLst/>
            <a:gdLst>
              <a:gd name="connsiteX0" fmla="*/ 0 w 1546495"/>
              <a:gd name="connsiteY0" fmla="*/ 202775 h 1351831"/>
              <a:gd name="connsiteX1" fmla="*/ 870580 w 1546495"/>
              <a:gd name="connsiteY1" fmla="*/ 202775 h 1351831"/>
              <a:gd name="connsiteX2" fmla="*/ 870580 w 1546495"/>
              <a:gd name="connsiteY2" fmla="*/ 0 h 1351831"/>
              <a:gd name="connsiteX3" fmla="*/ 1546495 w 1546495"/>
              <a:gd name="connsiteY3" fmla="*/ 675916 h 1351831"/>
              <a:gd name="connsiteX4" fmla="*/ 870580 w 1546495"/>
              <a:gd name="connsiteY4" fmla="*/ 1351831 h 1351831"/>
              <a:gd name="connsiteX5" fmla="*/ 870580 w 1546495"/>
              <a:gd name="connsiteY5" fmla="*/ 1149056 h 1351831"/>
              <a:gd name="connsiteX6" fmla="*/ 0 w 1546495"/>
              <a:gd name="connsiteY6" fmla="*/ 1149056 h 1351831"/>
              <a:gd name="connsiteX7" fmla="*/ 0 w 1546495"/>
              <a:gd name="connsiteY7" fmla="*/ 202775 h 1351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6495" h="1351831">
                <a:moveTo>
                  <a:pt x="0" y="202775"/>
                </a:moveTo>
                <a:lnTo>
                  <a:pt x="870580" y="202775"/>
                </a:lnTo>
                <a:lnTo>
                  <a:pt x="870580" y="0"/>
                </a:lnTo>
                <a:lnTo>
                  <a:pt x="1546495" y="675916"/>
                </a:lnTo>
                <a:lnTo>
                  <a:pt x="870580" y="1351831"/>
                </a:lnTo>
                <a:lnTo>
                  <a:pt x="870580" y="1149056"/>
                </a:lnTo>
                <a:lnTo>
                  <a:pt x="0" y="1149056"/>
                </a:lnTo>
                <a:lnTo>
                  <a:pt x="0" y="202775"/>
                </a:lnTo>
                <a:close/>
              </a:path>
            </a:pathLst>
          </a:custGeom>
          <a:solidFill>
            <a:srgbClr val="FFCCCC">
              <a:alpha val="90000"/>
            </a:srgb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06943" tIns="207855" rIns="416116" bIns="207855" numCol="1" spcCol="1270" anchor="ctr" anchorCtr="0">
            <a:noAutofit/>
          </a:bodyPr>
          <a:lstStyle/>
          <a:p>
            <a:pPr marL="0" lvl="1" algn="l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ZALOŽENÍ</a:t>
            </a:r>
            <a:b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SPISU MATEŘSKÉ SMLOUVY</a:t>
            </a:r>
            <a:endParaRPr lang="cs-CZ" sz="10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1" name="Volný tvar: obrazec 110">
            <a:extLst>
              <a:ext uri="{FF2B5EF4-FFF2-40B4-BE49-F238E27FC236}">
                <a16:creationId xmlns:a16="http://schemas.microsoft.com/office/drawing/2014/main" id="{FC42927E-9469-477F-B1C1-5218331801E7}"/>
              </a:ext>
            </a:extLst>
          </p:cNvPr>
          <p:cNvSpPr/>
          <p:nvPr/>
        </p:nvSpPr>
        <p:spPr>
          <a:xfrm>
            <a:off x="3141482" y="1257574"/>
            <a:ext cx="1100353" cy="1115917"/>
          </a:xfrm>
          <a:custGeom>
            <a:avLst/>
            <a:gdLst>
              <a:gd name="connsiteX0" fmla="*/ 0 w 773247"/>
              <a:gd name="connsiteY0" fmla="*/ 386624 h 773247"/>
              <a:gd name="connsiteX1" fmla="*/ 386624 w 773247"/>
              <a:gd name="connsiteY1" fmla="*/ 0 h 773247"/>
              <a:gd name="connsiteX2" fmla="*/ 773248 w 773247"/>
              <a:gd name="connsiteY2" fmla="*/ 386624 h 773247"/>
              <a:gd name="connsiteX3" fmla="*/ 386624 w 773247"/>
              <a:gd name="connsiteY3" fmla="*/ 773248 h 773247"/>
              <a:gd name="connsiteX4" fmla="*/ 0 w 773247"/>
              <a:gd name="connsiteY4" fmla="*/ 386624 h 77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47" h="773247">
                <a:moveTo>
                  <a:pt x="0" y="386624"/>
                </a:moveTo>
                <a:cubicBezTo>
                  <a:pt x="0" y="173097"/>
                  <a:pt x="173097" y="0"/>
                  <a:pt x="386624" y="0"/>
                </a:cubicBezTo>
                <a:cubicBezTo>
                  <a:pt x="600151" y="0"/>
                  <a:pt x="773248" y="173097"/>
                  <a:pt x="773248" y="386624"/>
                </a:cubicBezTo>
                <a:cubicBezTo>
                  <a:pt x="773248" y="600151"/>
                  <a:pt x="600151" y="773248"/>
                  <a:pt x="386624" y="773248"/>
                </a:cubicBezTo>
                <a:cubicBezTo>
                  <a:pt x="173097" y="773248"/>
                  <a:pt x="0" y="600151"/>
                  <a:pt x="0" y="386624"/>
                </a:cubicBezTo>
                <a:close/>
              </a:path>
            </a:pathLst>
          </a:custGeom>
          <a:solidFill>
            <a:srgbClr val="FF99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319" tIns="118319" rIns="118319" bIns="118319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SPIS</a:t>
            </a:r>
            <a:endParaRPr lang="cs-CZ" sz="8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2" name="Volný tvar: obrazec 111">
            <a:extLst>
              <a:ext uri="{FF2B5EF4-FFF2-40B4-BE49-F238E27FC236}">
                <a16:creationId xmlns:a16="http://schemas.microsoft.com/office/drawing/2014/main" id="{9B7F7C0F-7923-4E3A-9F14-707E76F9ACCB}"/>
              </a:ext>
            </a:extLst>
          </p:cNvPr>
          <p:cNvSpPr/>
          <p:nvPr/>
        </p:nvSpPr>
        <p:spPr>
          <a:xfrm>
            <a:off x="6606750" y="1269536"/>
            <a:ext cx="2251977" cy="1115917"/>
          </a:xfrm>
          <a:custGeom>
            <a:avLst/>
            <a:gdLst>
              <a:gd name="connsiteX0" fmla="*/ 0 w 1546495"/>
              <a:gd name="connsiteY0" fmla="*/ 202775 h 1351831"/>
              <a:gd name="connsiteX1" fmla="*/ 870580 w 1546495"/>
              <a:gd name="connsiteY1" fmla="*/ 202775 h 1351831"/>
              <a:gd name="connsiteX2" fmla="*/ 870580 w 1546495"/>
              <a:gd name="connsiteY2" fmla="*/ 0 h 1351831"/>
              <a:gd name="connsiteX3" fmla="*/ 1546495 w 1546495"/>
              <a:gd name="connsiteY3" fmla="*/ 675916 h 1351831"/>
              <a:gd name="connsiteX4" fmla="*/ 870580 w 1546495"/>
              <a:gd name="connsiteY4" fmla="*/ 1351831 h 1351831"/>
              <a:gd name="connsiteX5" fmla="*/ 870580 w 1546495"/>
              <a:gd name="connsiteY5" fmla="*/ 1149056 h 1351831"/>
              <a:gd name="connsiteX6" fmla="*/ 0 w 1546495"/>
              <a:gd name="connsiteY6" fmla="*/ 1149056 h 1351831"/>
              <a:gd name="connsiteX7" fmla="*/ 0 w 1546495"/>
              <a:gd name="connsiteY7" fmla="*/ 202775 h 1351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6495" h="1351831">
                <a:moveTo>
                  <a:pt x="0" y="202775"/>
                </a:moveTo>
                <a:lnTo>
                  <a:pt x="870580" y="202775"/>
                </a:lnTo>
                <a:lnTo>
                  <a:pt x="870580" y="0"/>
                </a:lnTo>
                <a:lnTo>
                  <a:pt x="1546495" y="675916"/>
                </a:lnTo>
                <a:lnTo>
                  <a:pt x="870580" y="1351831"/>
                </a:lnTo>
                <a:lnTo>
                  <a:pt x="870580" y="1149056"/>
                </a:lnTo>
                <a:lnTo>
                  <a:pt x="0" y="1149056"/>
                </a:lnTo>
                <a:lnTo>
                  <a:pt x="0" y="202775"/>
                </a:lnTo>
                <a:close/>
              </a:path>
            </a:pathLst>
          </a:custGeom>
          <a:solidFill>
            <a:srgbClr val="FFCCCC">
              <a:alpha val="90000"/>
            </a:srgb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06943" tIns="207855" rIns="416116" bIns="207855" numCol="1" spcCol="1270" anchor="ctr" anchorCtr="0">
            <a:noAutofit/>
          </a:bodyPr>
          <a:lstStyle/>
          <a:p>
            <a:pPr marL="0" lvl="1" algn="l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ZALOŽENÍ </a:t>
            </a:r>
            <a:b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DOKUMENTTU (Č.J.) PRO MAT. SMLOUVU</a:t>
            </a:r>
          </a:p>
        </p:txBody>
      </p:sp>
      <p:sp>
        <p:nvSpPr>
          <p:cNvPr id="113" name="Volný tvar: obrazec 112">
            <a:extLst>
              <a:ext uri="{FF2B5EF4-FFF2-40B4-BE49-F238E27FC236}">
                <a16:creationId xmlns:a16="http://schemas.microsoft.com/office/drawing/2014/main" id="{D1BA2CE0-E332-4A06-BC70-EBBC75E0F326}"/>
              </a:ext>
            </a:extLst>
          </p:cNvPr>
          <p:cNvSpPr/>
          <p:nvPr/>
        </p:nvSpPr>
        <p:spPr>
          <a:xfrm>
            <a:off x="5798716" y="1268166"/>
            <a:ext cx="1100353" cy="1115917"/>
          </a:xfrm>
          <a:custGeom>
            <a:avLst/>
            <a:gdLst>
              <a:gd name="connsiteX0" fmla="*/ 0 w 773247"/>
              <a:gd name="connsiteY0" fmla="*/ 386624 h 773247"/>
              <a:gd name="connsiteX1" fmla="*/ 386624 w 773247"/>
              <a:gd name="connsiteY1" fmla="*/ 0 h 773247"/>
              <a:gd name="connsiteX2" fmla="*/ 773248 w 773247"/>
              <a:gd name="connsiteY2" fmla="*/ 386624 h 773247"/>
              <a:gd name="connsiteX3" fmla="*/ 386624 w 773247"/>
              <a:gd name="connsiteY3" fmla="*/ 773248 h 773247"/>
              <a:gd name="connsiteX4" fmla="*/ 0 w 773247"/>
              <a:gd name="connsiteY4" fmla="*/ 386624 h 77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47" h="773247">
                <a:moveTo>
                  <a:pt x="0" y="386624"/>
                </a:moveTo>
                <a:cubicBezTo>
                  <a:pt x="0" y="173097"/>
                  <a:pt x="173097" y="0"/>
                  <a:pt x="386624" y="0"/>
                </a:cubicBezTo>
                <a:cubicBezTo>
                  <a:pt x="600151" y="0"/>
                  <a:pt x="773248" y="173097"/>
                  <a:pt x="773248" y="386624"/>
                </a:cubicBezTo>
                <a:cubicBezTo>
                  <a:pt x="773248" y="600151"/>
                  <a:pt x="600151" y="773248"/>
                  <a:pt x="386624" y="773248"/>
                </a:cubicBezTo>
                <a:cubicBezTo>
                  <a:pt x="173097" y="773248"/>
                  <a:pt x="0" y="600151"/>
                  <a:pt x="0" y="386624"/>
                </a:cubicBezTo>
                <a:close/>
              </a:path>
            </a:pathLst>
          </a:custGeom>
          <a:solidFill>
            <a:srgbClr val="FF99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319" tIns="118319" rIns="118319" bIns="118319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DOKUMENT</a:t>
            </a:r>
            <a:endParaRPr lang="cs-CZ" sz="8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4" name="Volný tvar: obrazec 113">
            <a:extLst>
              <a:ext uri="{FF2B5EF4-FFF2-40B4-BE49-F238E27FC236}">
                <a16:creationId xmlns:a16="http://schemas.microsoft.com/office/drawing/2014/main" id="{CF65280A-AB64-428C-9948-0EA0BF6DF532}"/>
              </a:ext>
            </a:extLst>
          </p:cNvPr>
          <p:cNvSpPr/>
          <p:nvPr/>
        </p:nvSpPr>
        <p:spPr>
          <a:xfrm>
            <a:off x="9263984" y="1280294"/>
            <a:ext cx="2251977" cy="1115917"/>
          </a:xfrm>
          <a:custGeom>
            <a:avLst/>
            <a:gdLst>
              <a:gd name="connsiteX0" fmla="*/ 0 w 1546495"/>
              <a:gd name="connsiteY0" fmla="*/ 202775 h 1351831"/>
              <a:gd name="connsiteX1" fmla="*/ 870580 w 1546495"/>
              <a:gd name="connsiteY1" fmla="*/ 202775 h 1351831"/>
              <a:gd name="connsiteX2" fmla="*/ 870580 w 1546495"/>
              <a:gd name="connsiteY2" fmla="*/ 0 h 1351831"/>
              <a:gd name="connsiteX3" fmla="*/ 1546495 w 1546495"/>
              <a:gd name="connsiteY3" fmla="*/ 675916 h 1351831"/>
              <a:gd name="connsiteX4" fmla="*/ 870580 w 1546495"/>
              <a:gd name="connsiteY4" fmla="*/ 1351831 h 1351831"/>
              <a:gd name="connsiteX5" fmla="*/ 870580 w 1546495"/>
              <a:gd name="connsiteY5" fmla="*/ 1149056 h 1351831"/>
              <a:gd name="connsiteX6" fmla="*/ 0 w 1546495"/>
              <a:gd name="connsiteY6" fmla="*/ 1149056 h 1351831"/>
              <a:gd name="connsiteX7" fmla="*/ 0 w 1546495"/>
              <a:gd name="connsiteY7" fmla="*/ 202775 h 1351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6495" h="1351831">
                <a:moveTo>
                  <a:pt x="0" y="202775"/>
                </a:moveTo>
                <a:lnTo>
                  <a:pt x="870580" y="202775"/>
                </a:lnTo>
                <a:lnTo>
                  <a:pt x="870580" y="0"/>
                </a:lnTo>
                <a:lnTo>
                  <a:pt x="1546495" y="675916"/>
                </a:lnTo>
                <a:lnTo>
                  <a:pt x="870580" y="1351831"/>
                </a:lnTo>
                <a:lnTo>
                  <a:pt x="870580" y="1149056"/>
                </a:lnTo>
                <a:lnTo>
                  <a:pt x="0" y="1149056"/>
                </a:lnTo>
                <a:lnTo>
                  <a:pt x="0" y="202775"/>
                </a:lnTo>
                <a:close/>
              </a:path>
            </a:pathLst>
          </a:custGeom>
          <a:solidFill>
            <a:srgbClr val="FFCCCC">
              <a:alpha val="90000"/>
            </a:srgb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06943" tIns="207855" rIns="416116" bIns="207855" numCol="1" spcCol="1270" anchor="ctr" anchorCtr="0">
            <a:noAutofit/>
          </a:bodyPr>
          <a:lstStyle/>
          <a:p>
            <a:pPr marL="0" lvl="1" algn="l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pl-PL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ZALOŽENÍ </a:t>
            </a:r>
            <a:br>
              <a:rPr lang="pl-PL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l-PL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 KOMPONENTY</a:t>
            </a:r>
            <a:br>
              <a:rPr lang="pl-PL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l-PL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 DOKUMENTU</a:t>
            </a:r>
            <a:br>
              <a:rPr lang="pl-PL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l-PL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MAT. SMLOUVY</a:t>
            </a:r>
          </a:p>
        </p:txBody>
      </p:sp>
      <p:sp>
        <p:nvSpPr>
          <p:cNvPr id="115" name="Volný tvar: obrazec 114">
            <a:extLst>
              <a:ext uri="{FF2B5EF4-FFF2-40B4-BE49-F238E27FC236}">
                <a16:creationId xmlns:a16="http://schemas.microsoft.com/office/drawing/2014/main" id="{83D1A86F-60DC-42A1-AB9B-F627810955E9}"/>
              </a:ext>
            </a:extLst>
          </p:cNvPr>
          <p:cNvSpPr/>
          <p:nvPr/>
        </p:nvSpPr>
        <p:spPr>
          <a:xfrm>
            <a:off x="8455950" y="1278924"/>
            <a:ext cx="1100353" cy="1115917"/>
          </a:xfrm>
          <a:custGeom>
            <a:avLst/>
            <a:gdLst>
              <a:gd name="connsiteX0" fmla="*/ 0 w 773247"/>
              <a:gd name="connsiteY0" fmla="*/ 386624 h 773247"/>
              <a:gd name="connsiteX1" fmla="*/ 386624 w 773247"/>
              <a:gd name="connsiteY1" fmla="*/ 0 h 773247"/>
              <a:gd name="connsiteX2" fmla="*/ 773248 w 773247"/>
              <a:gd name="connsiteY2" fmla="*/ 386624 h 773247"/>
              <a:gd name="connsiteX3" fmla="*/ 386624 w 773247"/>
              <a:gd name="connsiteY3" fmla="*/ 773248 h 773247"/>
              <a:gd name="connsiteX4" fmla="*/ 0 w 773247"/>
              <a:gd name="connsiteY4" fmla="*/ 386624 h 77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47" h="773247">
                <a:moveTo>
                  <a:pt x="0" y="386624"/>
                </a:moveTo>
                <a:cubicBezTo>
                  <a:pt x="0" y="173097"/>
                  <a:pt x="173097" y="0"/>
                  <a:pt x="386624" y="0"/>
                </a:cubicBezTo>
                <a:cubicBezTo>
                  <a:pt x="600151" y="0"/>
                  <a:pt x="773248" y="173097"/>
                  <a:pt x="773248" y="386624"/>
                </a:cubicBezTo>
                <a:cubicBezTo>
                  <a:pt x="773248" y="600151"/>
                  <a:pt x="600151" y="773248"/>
                  <a:pt x="386624" y="773248"/>
                </a:cubicBezTo>
                <a:cubicBezTo>
                  <a:pt x="173097" y="773248"/>
                  <a:pt x="0" y="600151"/>
                  <a:pt x="0" y="386624"/>
                </a:cubicBezTo>
                <a:close/>
              </a:path>
            </a:pathLst>
          </a:custGeom>
          <a:solidFill>
            <a:srgbClr val="FF99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319" tIns="118319" rIns="118319" bIns="118319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KOMPONENTA</a:t>
            </a:r>
            <a:endParaRPr lang="cs-CZ" sz="8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6" name="Volný tvar: obrazec 115">
            <a:extLst>
              <a:ext uri="{FF2B5EF4-FFF2-40B4-BE49-F238E27FC236}">
                <a16:creationId xmlns:a16="http://schemas.microsoft.com/office/drawing/2014/main" id="{3CACBF81-D4C1-41EB-B67A-BEB2F466F60A}"/>
              </a:ext>
            </a:extLst>
          </p:cNvPr>
          <p:cNvSpPr/>
          <p:nvPr/>
        </p:nvSpPr>
        <p:spPr>
          <a:xfrm>
            <a:off x="1292282" y="2538358"/>
            <a:ext cx="2251977" cy="1115917"/>
          </a:xfrm>
          <a:custGeom>
            <a:avLst/>
            <a:gdLst>
              <a:gd name="connsiteX0" fmla="*/ 0 w 1546495"/>
              <a:gd name="connsiteY0" fmla="*/ 202775 h 1351831"/>
              <a:gd name="connsiteX1" fmla="*/ 870580 w 1546495"/>
              <a:gd name="connsiteY1" fmla="*/ 202775 h 1351831"/>
              <a:gd name="connsiteX2" fmla="*/ 870580 w 1546495"/>
              <a:gd name="connsiteY2" fmla="*/ 0 h 1351831"/>
              <a:gd name="connsiteX3" fmla="*/ 1546495 w 1546495"/>
              <a:gd name="connsiteY3" fmla="*/ 675916 h 1351831"/>
              <a:gd name="connsiteX4" fmla="*/ 870580 w 1546495"/>
              <a:gd name="connsiteY4" fmla="*/ 1351831 h 1351831"/>
              <a:gd name="connsiteX5" fmla="*/ 870580 w 1546495"/>
              <a:gd name="connsiteY5" fmla="*/ 1149056 h 1351831"/>
              <a:gd name="connsiteX6" fmla="*/ 0 w 1546495"/>
              <a:gd name="connsiteY6" fmla="*/ 1149056 h 1351831"/>
              <a:gd name="connsiteX7" fmla="*/ 0 w 1546495"/>
              <a:gd name="connsiteY7" fmla="*/ 202775 h 1351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6495" h="1351831">
                <a:moveTo>
                  <a:pt x="0" y="202775"/>
                </a:moveTo>
                <a:lnTo>
                  <a:pt x="870580" y="202775"/>
                </a:lnTo>
                <a:lnTo>
                  <a:pt x="870580" y="0"/>
                </a:lnTo>
                <a:lnTo>
                  <a:pt x="1546495" y="675916"/>
                </a:lnTo>
                <a:lnTo>
                  <a:pt x="870580" y="1351831"/>
                </a:lnTo>
                <a:lnTo>
                  <a:pt x="870580" y="1149056"/>
                </a:lnTo>
                <a:lnTo>
                  <a:pt x="0" y="1149056"/>
                </a:lnTo>
                <a:lnTo>
                  <a:pt x="0" y="202775"/>
                </a:lnTo>
                <a:close/>
              </a:path>
            </a:pathLst>
          </a:custGeom>
          <a:solidFill>
            <a:srgbClr val="FFCCCC">
              <a:alpha val="90000"/>
            </a:srgb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06943" tIns="207855" rIns="416116" bIns="207855" numCol="1" spcCol="1270" anchor="ctr" anchorCtr="0">
            <a:noAutofit/>
          </a:bodyPr>
          <a:lstStyle/>
          <a:p>
            <a:pPr marL="0" lvl="1" algn="l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PŘIPOJENÍ </a:t>
            </a:r>
            <a:b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SIGNOVANÉ PŘÍLOHY</a:t>
            </a:r>
            <a:b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MATEŘSKÉ SMLOUVY </a:t>
            </a:r>
          </a:p>
        </p:txBody>
      </p:sp>
      <p:sp>
        <p:nvSpPr>
          <p:cNvPr id="117" name="Volný tvar: obrazec 116">
            <a:extLst>
              <a:ext uri="{FF2B5EF4-FFF2-40B4-BE49-F238E27FC236}">
                <a16:creationId xmlns:a16="http://schemas.microsoft.com/office/drawing/2014/main" id="{DF4010C9-DF06-4EC1-8464-67E48368037B}"/>
              </a:ext>
            </a:extLst>
          </p:cNvPr>
          <p:cNvSpPr/>
          <p:nvPr/>
        </p:nvSpPr>
        <p:spPr>
          <a:xfrm>
            <a:off x="519177" y="2536988"/>
            <a:ext cx="1100353" cy="1115917"/>
          </a:xfrm>
          <a:custGeom>
            <a:avLst/>
            <a:gdLst>
              <a:gd name="connsiteX0" fmla="*/ 0 w 773247"/>
              <a:gd name="connsiteY0" fmla="*/ 386624 h 773247"/>
              <a:gd name="connsiteX1" fmla="*/ 386624 w 773247"/>
              <a:gd name="connsiteY1" fmla="*/ 0 h 773247"/>
              <a:gd name="connsiteX2" fmla="*/ 773248 w 773247"/>
              <a:gd name="connsiteY2" fmla="*/ 386624 h 773247"/>
              <a:gd name="connsiteX3" fmla="*/ 386624 w 773247"/>
              <a:gd name="connsiteY3" fmla="*/ 773248 h 773247"/>
              <a:gd name="connsiteX4" fmla="*/ 0 w 773247"/>
              <a:gd name="connsiteY4" fmla="*/ 386624 h 77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47" h="773247">
                <a:moveTo>
                  <a:pt x="0" y="386624"/>
                </a:moveTo>
                <a:cubicBezTo>
                  <a:pt x="0" y="173097"/>
                  <a:pt x="173097" y="0"/>
                  <a:pt x="386624" y="0"/>
                </a:cubicBezTo>
                <a:cubicBezTo>
                  <a:pt x="600151" y="0"/>
                  <a:pt x="773248" y="173097"/>
                  <a:pt x="773248" y="386624"/>
                </a:cubicBezTo>
                <a:cubicBezTo>
                  <a:pt x="773248" y="600151"/>
                  <a:pt x="600151" y="773248"/>
                  <a:pt x="386624" y="773248"/>
                </a:cubicBezTo>
                <a:cubicBezTo>
                  <a:pt x="173097" y="773248"/>
                  <a:pt x="0" y="600151"/>
                  <a:pt x="0" y="386624"/>
                </a:cubicBezTo>
                <a:close/>
              </a:path>
            </a:pathLst>
          </a:custGeom>
          <a:solidFill>
            <a:srgbClr val="FF99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319" tIns="118319" rIns="118319" bIns="118319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1000" b="1" kern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SIGNACE</a:t>
            </a: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PŘÍLOHY</a:t>
            </a:r>
            <a:endParaRPr lang="cs-CZ" sz="8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8" name="Volný tvar: obrazec 117">
            <a:extLst>
              <a:ext uri="{FF2B5EF4-FFF2-40B4-BE49-F238E27FC236}">
                <a16:creationId xmlns:a16="http://schemas.microsoft.com/office/drawing/2014/main" id="{3E07BDA5-0936-494A-9BFC-9FEB220A0EBF}"/>
              </a:ext>
            </a:extLst>
          </p:cNvPr>
          <p:cNvSpPr/>
          <p:nvPr/>
        </p:nvSpPr>
        <p:spPr>
          <a:xfrm>
            <a:off x="1292282" y="3819574"/>
            <a:ext cx="2251977" cy="1115917"/>
          </a:xfrm>
          <a:custGeom>
            <a:avLst/>
            <a:gdLst>
              <a:gd name="connsiteX0" fmla="*/ 0 w 1546495"/>
              <a:gd name="connsiteY0" fmla="*/ 202775 h 1351831"/>
              <a:gd name="connsiteX1" fmla="*/ 870580 w 1546495"/>
              <a:gd name="connsiteY1" fmla="*/ 202775 h 1351831"/>
              <a:gd name="connsiteX2" fmla="*/ 870580 w 1546495"/>
              <a:gd name="connsiteY2" fmla="*/ 0 h 1351831"/>
              <a:gd name="connsiteX3" fmla="*/ 1546495 w 1546495"/>
              <a:gd name="connsiteY3" fmla="*/ 675916 h 1351831"/>
              <a:gd name="connsiteX4" fmla="*/ 870580 w 1546495"/>
              <a:gd name="connsiteY4" fmla="*/ 1351831 h 1351831"/>
              <a:gd name="connsiteX5" fmla="*/ 870580 w 1546495"/>
              <a:gd name="connsiteY5" fmla="*/ 1149056 h 1351831"/>
              <a:gd name="connsiteX6" fmla="*/ 0 w 1546495"/>
              <a:gd name="connsiteY6" fmla="*/ 1149056 h 1351831"/>
              <a:gd name="connsiteX7" fmla="*/ 0 w 1546495"/>
              <a:gd name="connsiteY7" fmla="*/ 202775 h 1351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6495" h="1351831">
                <a:moveTo>
                  <a:pt x="0" y="202775"/>
                </a:moveTo>
                <a:lnTo>
                  <a:pt x="870580" y="202775"/>
                </a:lnTo>
                <a:lnTo>
                  <a:pt x="870580" y="0"/>
                </a:lnTo>
                <a:lnTo>
                  <a:pt x="1546495" y="675916"/>
                </a:lnTo>
                <a:lnTo>
                  <a:pt x="870580" y="1351831"/>
                </a:lnTo>
                <a:lnTo>
                  <a:pt x="870580" y="1149056"/>
                </a:lnTo>
                <a:lnTo>
                  <a:pt x="0" y="1149056"/>
                </a:lnTo>
                <a:lnTo>
                  <a:pt x="0" y="202775"/>
                </a:lnTo>
                <a:close/>
              </a:path>
            </a:pathLst>
          </a:custGeom>
          <a:solidFill>
            <a:srgbClr val="FFCCCC">
              <a:alpha val="90000"/>
            </a:srgb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06943" tIns="207855" rIns="416116" bIns="207855" numCol="1" spcCol="1270" anchor="ctr" anchorCtr="0">
            <a:noAutofit/>
          </a:bodyPr>
          <a:lstStyle/>
          <a:p>
            <a:pPr marL="0" lvl="1" algn="l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UKONČENÍ </a:t>
            </a:r>
            <a:b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ANONYMIZACE </a:t>
            </a:r>
            <a:b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M. SMLOUVY </a:t>
            </a:r>
          </a:p>
        </p:txBody>
      </p:sp>
      <p:sp>
        <p:nvSpPr>
          <p:cNvPr id="119" name="Volný tvar: obrazec 118">
            <a:extLst>
              <a:ext uri="{FF2B5EF4-FFF2-40B4-BE49-F238E27FC236}">
                <a16:creationId xmlns:a16="http://schemas.microsoft.com/office/drawing/2014/main" id="{D8185011-21C4-44AE-9C25-64F4F77AD86D}"/>
              </a:ext>
            </a:extLst>
          </p:cNvPr>
          <p:cNvSpPr/>
          <p:nvPr/>
        </p:nvSpPr>
        <p:spPr>
          <a:xfrm>
            <a:off x="519177" y="3818204"/>
            <a:ext cx="1100353" cy="1115917"/>
          </a:xfrm>
          <a:custGeom>
            <a:avLst/>
            <a:gdLst>
              <a:gd name="connsiteX0" fmla="*/ 0 w 773247"/>
              <a:gd name="connsiteY0" fmla="*/ 386624 h 773247"/>
              <a:gd name="connsiteX1" fmla="*/ 386624 w 773247"/>
              <a:gd name="connsiteY1" fmla="*/ 0 h 773247"/>
              <a:gd name="connsiteX2" fmla="*/ 773248 w 773247"/>
              <a:gd name="connsiteY2" fmla="*/ 386624 h 773247"/>
              <a:gd name="connsiteX3" fmla="*/ 386624 w 773247"/>
              <a:gd name="connsiteY3" fmla="*/ 773248 h 773247"/>
              <a:gd name="connsiteX4" fmla="*/ 0 w 773247"/>
              <a:gd name="connsiteY4" fmla="*/ 386624 h 77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47" h="773247">
                <a:moveTo>
                  <a:pt x="0" y="386624"/>
                </a:moveTo>
                <a:cubicBezTo>
                  <a:pt x="0" y="173097"/>
                  <a:pt x="173097" y="0"/>
                  <a:pt x="386624" y="0"/>
                </a:cubicBezTo>
                <a:cubicBezTo>
                  <a:pt x="600151" y="0"/>
                  <a:pt x="773248" y="173097"/>
                  <a:pt x="773248" y="386624"/>
                </a:cubicBezTo>
                <a:cubicBezTo>
                  <a:pt x="773248" y="600151"/>
                  <a:pt x="600151" y="773248"/>
                  <a:pt x="386624" y="773248"/>
                </a:cubicBezTo>
                <a:cubicBezTo>
                  <a:pt x="173097" y="773248"/>
                  <a:pt x="0" y="600151"/>
                  <a:pt x="0" y="386624"/>
                </a:cubicBezTo>
                <a:close/>
              </a:path>
            </a:pathLst>
          </a:custGeom>
          <a:solidFill>
            <a:srgbClr val="FF99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319" tIns="118319" rIns="118319" bIns="118319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ANONYMIZACE</a:t>
            </a:r>
            <a:endParaRPr lang="cs-CZ" sz="8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0" name="Volný tvar: obrazec 119">
            <a:extLst>
              <a:ext uri="{FF2B5EF4-FFF2-40B4-BE49-F238E27FC236}">
                <a16:creationId xmlns:a16="http://schemas.microsoft.com/office/drawing/2014/main" id="{A00A3C70-8AFE-49ED-A002-1BD97135E468}"/>
              </a:ext>
            </a:extLst>
          </p:cNvPr>
          <p:cNvSpPr/>
          <p:nvPr/>
        </p:nvSpPr>
        <p:spPr>
          <a:xfrm>
            <a:off x="1292282" y="5098050"/>
            <a:ext cx="2251977" cy="1115917"/>
          </a:xfrm>
          <a:custGeom>
            <a:avLst/>
            <a:gdLst>
              <a:gd name="connsiteX0" fmla="*/ 0 w 1546495"/>
              <a:gd name="connsiteY0" fmla="*/ 202775 h 1351831"/>
              <a:gd name="connsiteX1" fmla="*/ 870580 w 1546495"/>
              <a:gd name="connsiteY1" fmla="*/ 202775 h 1351831"/>
              <a:gd name="connsiteX2" fmla="*/ 870580 w 1546495"/>
              <a:gd name="connsiteY2" fmla="*/ 0 h 1351831"/>
              <a:gd name="connsiteX3" fmla="*/ 1546495 w 1546495"/>
              <a:gd name="connsiteY3" fmla="*/ 675916 h 1351831"/>
              <a:gd name="connsiteX4" fmla="*/ 870580 w 1546495"/>
              <a:gd name="connsiteY4" fmla="*/ 1351831 h 1351831"/>
              <a:gd name="connsiteX5" fmla="*/ 870580 w 1546495"/>
              <a:gd name="connsiteY5" fmla="*/ 1149056 h 1351831"/>
              <a:gd name="connsiteX6" fmla="*/ 0 w 1546495"/>
              <a:gd name="connsiteY6" fmla="*/ 1149056 h 1351831"/>
              <a:gd name="connsiteX7" fmla="*/ 0 w 1546495"/>
              <a:gd name="connsiteY7" fmla="*/ 202775 h 1351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6495" h="1351831">
                <a:moveTo>
                  <a:pt x="0" y="202775"/>
                </a:moveTo>
                <a:lnTo>
                  <a:pt x="870580" y="202775"/>
                </a:lnTo>
                <a:lnTo>
                  <a:pt x="870580" y="0"/>
                </a:lnTo>
                <a:lnTo>
                  <a:pt x="1546495" y="675916"/>
                </a:lnTo>
                <a:lnTo>
                  <a:pt x="870580" y="1351831"/>
                </a:lnTo>
                <a:lnTo>
                  <a:pt x="870580" y="1149056"/>
                </a:lnTo>
                <a:lnTo>
                  <a:pt x="0" y="1149056"/>
                </a:lnTo>
                <a:lnTo>
                  <a:pt x="0" y="202775"/>
                </a:lnTo>
                <a:close/>
              </a:path>
            </a:pathLst>
          </a:custGeom>
          <a:solidFill>
            <a:srgbClr val="FFCCCC">
              <a:alpha val="90000"/>
            </a:srgb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06943" tIns="207855" rIns="416116" bIns="207855" numCol="1" spcCol="1270" anchor="ctr" anchorCtr="0">
            <a:noAutofit/>
          </a:bodyPr>
          <a:lstStyle/>
          <a:p>
            <a:pPr marL="0" lvl="1" algn="l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UKONČENÍ </a:t>
            </a:r>
            <a:b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ANONYMIZACE </a:t>
            </a:r>
            <a:b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PŘÍLOH M. SMLOUVY </a:t>
            </a:r>
          </a:p>
        </p:txBody>
      </p:sp>
      <p:sp>
        <p:nvSpPr>
          <p:cNvPr id="121" name="Volný tvar: obrazec 120">
            <a:extLst>
              <a:ext uri="{FF2B5EF4-FFF2-40B4-BE49-F238E27FC236}">
                <a16:creationId xmlns:a16="http://schemas.microsoft.com/office/drawing/2014/main" id="{7C43703B-9DCE-4DD5-A6B1-3AC9ECA86B62}"/>
              </a:ext>
            </a:extLst>
          </p:cNvPr>
          <p:cNvSpPr/>
          <p:nvPr/>
        </p:nvSpPr>
        <p:spPr>
          <a:xfrm>
            <a:off x="519177" y="5096680"/>
            <a:ext cx="1100353" cy="1115917"/>
          </a:xfrm>
          <a:custGeom>
            <a:avLst/>
            <a:gdLst>
              <a:gd name="connsiteX0" fmla="*/ 0 w 773247"/>
              <a:gd name="connsiteY0" fmla="*/ 386624 h 773247"/>
              <a:gd name="connsiteX1" fmla="*/ 386624 w 773247"/>
              <a:gd name="connsiteY1" fmla="*/ 0 h 773247"/>
              <a:gd name="connsiteX2" fmla="*/ 773248 w 773247"/>
              <a:gd name="connsiteY2" fmla="*/ 386624 h 773247"/>
              <a:gd name="connsiteX3" fmla="*/ 386624 w 773247"/>
              <a:gd name="connsiteY3" fmla="*/ 773248 h 773247"/>
              <a:gd name="connsiteX4" fmla="*/ 0 w 773247"/>
              <a:gd name="connsiteY4" fmla="*/ 386624 h 77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47" h="773247">
                <a:moveTo>
                  <a:pt x="0" y="386624"/>
                </a:moveTo>
                <a:cubicBezTo>
                  <a:pt x="0" y="173097"/>
                  <a:pt x="173097" y="0"/>
                  <a:pt x="386624" y="0"/>
                </a:cubicBezTo>
                <a:cubicBezTo>
                  <a:pt x="600151" y="0"/>
                  <a:pt x="773248" y="173097"/>
                  <a:pt x="773248" y="386624"/>
                </a:cubicBezTo>
                <a:cubicBezTo>
                  <a:pt x="773248" y="600151"/>
                  <a:pt x="600151" y="773248"/>
                  <a:pt x="386624" y="773248"/>
                </a:cubicBezTo>
                <a:cubicBezTo>
                  <a:pt x="173097" y="773248"/>
                  <a:pt x="0" y="600151"/>
                  <a:pt x="0" y="386624"/>
                </a:cubicBezTo>
                <a:close/>
              </a:path>
            </a:pathLst>
          </a:custGeom>
          <a:solidFill>
            <a:srgbClr val="FF99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319" tIns="118319" rIns="118319" bIns="118319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1000" b="1" kern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ANONYMIZACE PŘÍLOHY</a:t>
            </a:r>
            <a:endParaRPr lang="cs-CZ" sz="8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2" name="Volný tvar: obrazec 121">
            <a:extLst>
              <a:ext uri="{FF2B5EF4-FFF2-40B4-BE49-F238E27FC236}">
                <a16:creationId xmlns:a16="http://schemas.microsoft.com/office/drawing/2014/main" id="{69A350E1-5713-4EDB-8C66-DCF7867902EF}"/>
              </a:ext>
            </a:extLst>
          </p:cNvPr>
          <p:cNvSpPr/>
          <p:nvPr/>
        </p:nvSpPr>
        <p:spPr>
          <a:xfrm>
            <a:off x="9229055" y="2556111"/>
            <a:ext cx="2251977" cy="1115917"/>
          </a:xfrm>
          <a:custGeom>
            <a:avLst/>
            <a:gdLst>
              <a:gd name="connsiteX0" fmla="*/ 0 w 1546495"/>
              <a:gd name="connsiteY0" fmla="*/ 202775 h 1351831"/>
              <a:gd name="connsiteX1" fmla="*/ 870580 w 1546495"/>
              <a:gd name="connsiteY1" fmla="*/ 202775 h 1351831"/>
              <a:gd name="connsiteX2" fmla="*/ 870580 w 1546495"/>
              <a:gd name="connsiteY2" fmla="*/ 0 h 1351831"/>
              <a:gd name="connsiteX3" fmla="*/ 1546495 w 1546495"/>
              <a:gd name="connsiteY3" fmla="*/ 675916 h 1351831"/>
              <a:gd name="connsiteX4" fmla="*/ 870580 w 1546495"/>
              <a:gd name="connsiteY4" fmla="*/ 1351831 h 1351831"/>
              <a:gd name="connsiteX5" fmla="*/ 870580 w 1546495"/>
              <a:gd name="connsiteY5" fmla="*/ 1149056 h 1351831"/>
              <a:gd name="connsiteX6" fmla="*/ 0 w 1546495"/>
              <a:gd name="connsiteY6" fmla="*/ 1149056 h 1351831"/>
              <a:gd name="connsiteX7" fmla="*/ 0 w 1546495"/>
              <a:gd name="connsiteY7" fmla="*/ 202775 h 1351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6495" h="1351831">
                <a:moveTo>
                  <a:pt x="0" y="202775"/>
                </a:moveTo>
                <a:lnTo>
                  <a:pt x="870580" y="202775"/>
                </a:lnTo>
                <a:lnTo>
                  <a:pt x="870580" y="0"/>
                </a:lnTo>
                <a:lnTo>
                  <a:pt x="1546495" y="675916"/>
                </a:lnTo>
                <a:lnTo>
                  <a:pt x="870580" y="1351831"/>
                </a:lnTo>
                <a:lnTo>
                  <a:pt x="870580" y="1149056"/>
                </a:lnTo>
                <a:lnTo>
                  <a:pt x="0" y="1149056"/>
                </a:lnTo>
                <a:lnTo>
                  <a:pt x="0" y="202775"/>
                </a:lnTo>
                <a:close/>
              </a:path>
            </a:pathLst>
          </a:custGeom>
          <a:solidFill>
            <a:srgbClr val="FFCCCC">
              <a:alpha val="90000"/>
            </a:srgb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06943" tIns="207855" rIns="416116" bIns="207855" numCol="1" spcCol="1270" anchor="ctr" anchorCtr="0">
            <a:noAutofit/>
          </a:bodyPr>
          <a:lstStyle/>
          <a:p>
            <a:pPr marL="0" lvl="1" algn="l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ZALOŽENÍ </a:t>
            </a:r>
            <a:b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 KOMPONENTY DO DOKUMENTU MAT. SMLOUVY VE SPISU M.SMLOUVY</a:t>
            </a:r>
          </a:p>
        </p:txBody>
      </p:sp>
      <p:sp>
        <p:nvSpPr>
          <p:cNvPr id="123" name="Volný tvar: obrazec 122">
            <a:extLst>
              <a:ext uri="{FF2B5EF4-FFF2-40B4-BE49-F238E27FC236}">
                <a16:creationId xmlns:a16="http://schemas.microsoft.com/office/drawing/2014/main" id="{F89CEA81-4666-461F-A446-B0B2FB64A136}"/>
              </a:ext>
            </a:extLst>
          </p:cNvPr>
          <p:cNvSpPr/>
          <p:nvPr/>
        </p:nvSpPr>
        <p:spPr>
          <a:xfrm>
            <a:off x="8455950" y="2554741"/>
            <a:ext cx="1100353" cy="1115917"/>
          </a:xfrm>
          <a:custGeom>
            <a:avLst/>
            <a:gdLst>
              <a:gd name="connsiteX0" fmla="*/ 0 w 773247"/>
              <a:gd name="connsiteY0" fmla="*/ 386624 h 773247"/>
              <a:gd name="connsiteX1" fmla="*/ 386624 w 773247"/>
              <a:gd name="connsiteY1" fmla="*/ 0 h 773247"/>
              <a:gd name="connsiteX2" fmla="*/ 773248 w 773247"/>
              <a:gd name="connsiteY2" fmla="*/ 386624 h 773247"/>
              <a:gd name="connsiteX3" fmla="*/ 386624 w 773247"/>
              <a:gd name="connsiteY3" fmla="*/ 773248 h 773247"/>
              <a:gd name="connsiteX4" fmla="*/ 0 w 773247"/>
              <a:gd name="connsiteY4" fmla="*/ 386624 h 77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47" h="773247">
                <a:moveTo>
                  <a:pt x="0" y="386624"/>
                </a:moveTo>
                <a:cubicBezTo>
                  <a:pt x="0" y="173097"/>
                  <a:pt x="173097" y="0"/>
                  <a:pt x="386624" y="0"/>
                </a:cubicBezTo>
                <a:cubicBezTo>
                  <a:pt x="600151" y="0"/>
                  <a:pt x="773248" y="173097"/>
                  <a:pt x="773248" y="386624"/>
                </a:cubicBezTo>
                <a:cubicBezTo>
                  <a:pt x="773248" y="600151"/>
                  <a:pt x="600151" y="773248"/>
                  <a:pt x="386624" y="773248"/>
                </a:cubicBezTo>
                <a:cubicBezTo>
                  <a:pt x="173097" y="773248"/>
                  <a:pt x="0" y="600151"/>
                  <a:pt x="0" y="386624"/>
                </a:cubicBezTo>
                <a:close/>
              </a:path>
            </a:pathLst>
          </a:custGeom>
          <a:solidFill>
            <a:srgbClr val="FF99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319" tIns="118319" rIns="118319" bIns="118319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1000" b="1" kern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KOMPONENTA</a:t>
            </a:r>
            <a:endParaRPr lang="cs-CZ" sz="8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6" name="Volný tvar: obrazec 125">
            <a:extLst>
              <a:ext uri="{FF2B5EF4-FFF2-40B4-BE49-F238E27FC236}">
                <a16:creationId xmlns:a16="http://schemas.microsoft.com/office/drawing/2014/main" id="{EF5D47A6-242A-46CB-B7FF-B62220DE5428}"/>
              </a:ext>
            </a:extLst>
          </p:cNvPr>
          <p:cNvSpPr/>
          <p:nvPr/>
        </p:nvSpPr>
        <p:spPr>
          <a:xfrm>
            <a:off x="9229055" y="5115803"/>
            <a:ext cx="2251977" cy="1115917"/>
          </a:xfrm>
          <a:custGeom>
            <a:avLst/>
            <a:gdLst>
              <a:gd name="connsiteX0" fmla="*/ 0 w 1546495"/>
              <a:gd name="connsiteY0" fmla="*/ 202775 h 1351831"/>
              <a:gd name="connsiteX1" fmla="*/ 870580 w 1546495"/>
              <a:gd name="connsiteY1" fmla="*/ 202775 h 1351831"/>
              <a:gd name="connsiteX2" fmla="*/ 870580 w 1546495"/>
              <a:gd name="connsiteY2" fmla="*/ 0 h 1351831"/>
              <a:gd name="connsiteX3" fmla="*/ 1546495 w 1546495"/>
              <a:gd name="connsiteY3" fmla="*/ 675916 h 1351831"/>
              <a:gd name="connsiteX4" fmla="*/ 870580 w 1546495"/>
              <a:gd name="connsiteY4" fmla="*/ 1351831 h 1351831"/>
              <a:gd name="connsiteX5" fmla="*/ 870580 w 1546495"/>
              <a:gd name="connsiteY5" fmla="*/ 1149056 h 1351831"/>
              <a:gd name="connsiteX6" fmla="*/ 0 w 1546495"/>
              <a:gd name="connsiteY6" fmla="*/ 1149056 h 1351831"/>
              <a:gd name="connsiteX7" fmla="*/ 0 w 1546495"/>
              <a:gd name="connsiteY7" fmla="*/ 202775 h 1351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6495" h="1351831">
                <a:moveTo>
                  <a:pt x="0" y="202775"/>
                </a:moveTo>
                <a:lnTo>
                  <a:pt x="870580" y="202775"/>
                </a:lnTo>
                <a:lnTo>
                  <a:pt x="870580" y="0"/>
                </a:lnTo>
                <a:lnTo>
                  <a:pt x="1546495" y="675916"/>
                </a:lnTo>
                <a:lnTo>
                  <a:pt x="870580" y="1351831"/>
                </a:lnTo>
                <a:lnTo>
                  <a:pt x="870580" y="1149056"/>
                </a:lnTo>
                <a:lnTo>
                  <a:pt x="0" y="1149056"/>
                </a:lnTo>
                <a:lnTo>
                  <a:pt x="0" y="202775"/>
                </a:lnTo>
                <a:close/>
              </a:path>
            </a:pathLst>
          </a:custGeom>
          <a:solidFill>
            <a:srgbClr val="FFCCCC">
              <a:alpha val="90000"/>
            </a:srgb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06943" tIns="207855" rIns="416116" bIns="207855" numCol="1" spcCol="1270" anchor="ctr" anchorCtr="0">
            <a:noAutofit/>
          </a:bodyPr>
          <a:lstStyle/>
          <a:p>
            <a:pPr marL="0" lvl="1" algn="l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ZALOŽENÍ </a:t>
            </a:r>
            <a:b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 KOMPONENTY DO DOKUMENTU AN. SMLOUVY VE SPISU M.SMLOUVY</a:t>
            </a:r>
          </a:p>
        </p:txBody>
      </p:sp>
      <p:sp>
        <p:nvSpPr>
          <p:cNvPr id="127" name="Volný tvar: obrazec 126">
            <a:extLst>
              <a:ext uri="{FF2B5EF4-FFF2-40B4-BE49-F238E27FC236}">
                <a16:creationId xmlns:a16="http://schemas.microsoft.com/office/drawing/2014/main" id="{C047752C-FA5A-4671-923B-7ECE91DB59FF}"/>
              </a:ext>
            </a:extLst>
          </p:cNvPr>
          <p:cNvSpPr/>
          <p:nvPr/>
        </p:nvSpPr>
        <p:spPr>
          <a:xfrm>
            <a:off x="8455950" y="5114433"/>
            <a:ext cx="1100353" cy="1115917"/>
          </a:xfrm>
          <a:custGeom>
            <a:avLst/>
            <a:gdLst>
              <a:gd name="connsiteX0" fmla="*/ 0 w 773247"/>
              <a:gd name="connsiteY0" fmla="*/ 386624 h 773247"/>
              <a:gd name="connsiteX1" fmla="*/ 386624 w 773247"/>
              <a:gd name="connsiteY1" fmla="*/ 0 h 773247"/>
              <a:gd name="connsiteX2" fmla="*/ 773248 w 773247"/>
              <a:gd name="connsiteY2" fmla="*/ 386624 h 773247"/>
              <a:gd name="connsiteX3" fmla="*/ 386624 w 773247"/>
              <a:gd name="connsiteY3" fmla="*/ 773248 h 773247"/>
              <a:gd name="connsiteX4" fmla="*/ 0 w 773247"/>
              <a:gd name="connsiteY4" fmla="*/ 386624 h 77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47" h="773247">
                <a:moveTo>
                  <a:pt x="0" y="386624"/>
                </a:moveTo>
                <a:cubicBezTo>
                  <a:pt x="0" y="173097"/>
                  <a:pt x="173097" y="0"/>
                  <a:pt x="386624" y="0"/>
                </a:cubicBezTo>
                <a:cubicBezTo>
                  <a:pt x="600151" y="0"/>
                  <a:pt x="773248" y="173097"/>
                  <a:pt x="773248" y="386624"/>
                </a:cubicBezTo>
                <a:cubicBezTo>
                  <a:pt x="773248" y="600151"/>
                  <a:pt x="600151" y="773248"/>
                  <a:pt x="386624" y="773248"/>
                </a:cubicBezTo>
                <a:cubicBezTo>
                  <a:pt x="173097" y="773248"/>
                  <a:pt x="0" y="600151"/>
                  <a:pt x="0" y="386624"/>
                </a:cubicBezTo>
                <a:close/>
              </a:path>
            </a:pathLst>
          </a:custGeom>
          <a:solidFill>
            <a:srgbClr val="FF99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319" tIns="118319" rIns="118319" bIns="118319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1000" b="1" kern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KOMPONENTA</a:t>
            </a:r>
            <a:endParaRPr lang="cs-CZ" sz="8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8" name="Volný tvar: obrazec 127">
            <a:extLst>
              <a:ext uri="{FF2B5EF4-FFF2-40B4-BE49-F238E27FC236}">
                <a16:creationId xmlns:a16="http://schemas.microsoft.com/office/drawing/2014/main" id="{0247B85D-A0A9-49F4-8FFD-9C90587D4F9C}"/>
              </a:ext>
            </a:extLst>
          </p:cNvPr>
          <p:cNvSpPr/>
          <p:nvPr/>
        </p:nvSpPr>
        <p:spPr>
          <a:xfrm>
            <a:off x="6571821" y="3853587"/>
            <a:ext cx="2251977" cy="1115917"/>
          </a:xfrm>
          <a:custGeom>
            <a:avLst/>
            <a:gdLst>
              <a:gd name="connsiteX0" fmla="*/ 0 w 1546495"/>
              <a:gd name="connsiteY0" fmla="*/ 202775 h 1351831"/>
              <a:gd name="connsiteX1" fmla="*/ 870580 w 1546495"/>
              <a:gd name="connsiteY1" fmla="*/ 202775 h 1351831"/>
              <a:gd name="connsiteX2" fmla="*/ 870580 w 1546495"/>
              <a:gd name="connsiteY2" fmla="*/ 0 h 1351831"/>
              <a:gd name="connsiteX3" fmla="*/ 1546495 w 1546495"/>
              <a:gd name="connsiteY3" fmla="*/ 675916 h 1351831"/>
              <a:gd name="connsiteX4" fmla="*/ 870580 w 1546495"/>
              <a:gd name="connsiteY4" fmla="*/ 1351831 h 1351831"/>
              <a:gd name="connsiteX5" fmla="*/ 870580 w 1546495"/>
              <a:gd name="connsiteY5" fmla="*/ 1149056 h 1351831"/>
              <a:gd name="connsiteX6" fmla="*/ 0 w 1546495"/>
              <a:gd name="connsiteY6" fmla="*/ 1149056 h 1351831"/>
              <a:gd name="connsiteX7" fmla="*/ 0 w 1546495"/>
              <a:gd name="connsiteY7" fmla="*/ 202775 h 1351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6495" h="1351831">
                <a:moveTo>
                  <a:pt x="0" y="202775"/>
                </a:moveTo>
                <a:lnTo>
                  <a:pt x="870580" y="202775"/>
                </a:lnTo>
                <a:lnTo>
                  <a:pt x="870580" y="0"/>
                </a:lnTo>
                <a:lnTo>
                  <a:pt x="1546495" y="675916"/>
                </a:lnTo>
                <a:lnTo>
                  <a:pt x="870580" y="1351831"/>
                </a:lnTo>
                <a:lnTo>
                  <a:pt x="870580" y="1149056"/>
                </a:lnTo>
                <a:lnTo>
                  <a:pt x="0" y="1149056"/>
                </a:lnTo>
                <a:lnTo>
                  <a:pt x="0" y="202775"/>
                </a:lnTo>
                <a:close/>
              </a:path>
            </a:pathLst>
          </a:custGeom>
          <a:solidFill>
            <a:srgbClr val="FFCCCC">
              <a:alpha val="90000"/>
            </a:srgb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06943" tIns="207855" rIns="416116" bIns="207855" numCol="1" spcCol="1270" anchor="ctr" anchorCtr="0">
            <a:noAutofit/>
          </a:bodyPr>
          <a:lstStyle/>
          <a:p>
            <a:pPr marL="0" lvl="1" algn="l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ZALOŽENÍ </a:t>
            </a:r>
            <a:b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DOKUMENTU (Č.J.)</a:t>
            </a:r>
            <a:b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AN. SMLOUVY </a:t>
            </a:r>
            <a:b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 SPISU </a:t>
            </a:r>
            <a:b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MAT. SMLOUVY</a:t>
            </a:r>
          </a:p>
        </p:txBody>
      </p:sp>
      <p:sp>
        <p:nvSpPr>
          <p:cNvPr id="129" name="Volný tvar: obrazec 128">
            <a:extLst>
              <a:ext uri="{FF2B5EF4-FFF2-40B4-BE49-F238E27FC236}">
                <a16:creationId xmlns:a16="http://schemas.microsoft.com/office/drawing/2014/main" id="{76E9B341-17A8-4444-9720-AFA2C5840BDF}"/>
              </a:ext>
            </a:extLst>
          </p:cNvPr>
          <p:cNvSpPr/>
          <p:nvPr/>
        </p:nvSpPr>
        <p:spPr>
          <a:xfrm>
            <a:off x="5798716" y="3852217"/>
            <a:ext cx="1100353" cy="1115917"/>
          </a:xfrm>
          <a:custGeom>
            <a:avLst/>
            <a:gdLst>
              <a:gd name="connsiteX0" fmla="*/ 0 w 773247"/>
              <a:gd name="connsiteY0" fmla="*/ 386624 h 773247"/>
              <a:gd name="connsiteX1" fmla="*/ 386624 w 773247"/>
              <a:gd name="connsiteY1" fmla="*/ 0 h 773247"/>
              <a:gd name="connsiteX2" fmla="*/ 773248 w 773247"/>
              <a:gd name="connsiteY2" fmla="*/ 386624 h 773247"/>
              <a:gd name="connsiteX3" fmla="*/ 386624 w 773247"/>
              <a:gd name="connsiteY3" fmla="*/ 773248 h 773247"/>
              <a:gd name="connsiteX4" fmla="*/ 0 w 773247"/>
              <a:gd name="connsiteY4" fmla="*/ 386624 h 77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47" h="773247">
                <a:moveTo>
                  <a:pt x="0" y="386624"/>
                </a:moveTo>
                <a:cubicBezTo>
                  <a:pt x="0" y="173097"/>
                  <a:pt x="173097" y="0"/>
                  <a:pt x="386624" y="0"/>
                </a:cubicBezTo>
                <a:cubicBezTo>
                  <a:pt x="600151" y="0"/>
                  <a:pt x="773248" y="173097"/>
                  <a:pt x="773248" y="386624"/>
                </a:cubicBezTo>
                <a:cubicBezTo>
                  <a:pt x="773248" y="600151"/>
                  <a:pt x="600151" y="773248"/>
                  <a:pt x="386624" y="773248"/>
                </a:cubicBezTo>
                <a:cubicBezTo>
                  <a:pt x="173097" y="773248"/>
                  <a:pt x="0" y="600151"/>
                  <a:pt x="0" y="386624"/>
                </a:cubicBezTo>
                <a:close/>
              </a:path>
            </a:pathLst>
          </a:custGeom>
          <a:solidFill>
            <a:srgbClr val="FF99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319" tIns="118319" rIns="118319" bIns="118319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1000" b="1" kern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DOKUMENT</a:t>
            </a:r>
            <a:endParaRPr lang="cs-CZ" sz="8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4" name="Volný tvar: obrazec 123">
            <a:extLst>
              <a:ext uri="{FF2B5EF4-FFF2-40B4-BE49-F238E27FC236}">
                <a16:creationId xmlns:a16="http://schemas.microsoft.com/office/drawing/2014/main" id="{D9E02258-E5E2-44A4-9C86-776F5EB0CB94}"/>
              </a:ext>
            </a:extLst>
          </p:cNvPr>
          <p:cNvSpPr/>
          <p:nvPr/>
        </p:nvSpPr>
        <p:spPr>
          <a:xfrm>
            <a:off x="9229055" y="3837327"/>
            <a:ext cx="2251977" cy="1115917"/>
          </a:xfrm>
          <a:custGeom>
            <a:avLst/>
            <a:gdLst>
              <a:gd name="connsiteX0" fmla="*/ 0 w 1546495"/>
              <a:gd name="connsiteY0" fmla="*/ 202775 h 1351831"/>
              <a:gd name="connsiteX1" fmla="*/ 870580 w 1546495"/>
              <a:gd name="connsiteY1" fmla="*/ 202775 h 1351831"/>
              <a:gd name="connsiteX2" fmla="*/ 870580 w 1546495"/>
              <a:gd name="connsiteY2" fmla="*/ 0 h 1351831"/>
              <a:gd name="connsiteX3" fmla="*/ 1546495 w 1546495"/>
              <a:gd name="connsiteY3" fmla="*/ 675916 h 1351831"/>
              <a:gd name="connsiteX4" fmla="*/ 870580 w 1546495"/>
              <a:gd name="connsiteY4" fmla="*/ 1351831 h 1351831"/>
              <a:gd name="connsiteX5" fmla="*/ 870580 w 1546495"/>
              <a:gd name="connsiteY5" fmla="*/ 1149056 h 1351831"/>
              <a:gd name="connsiteX6" fmla="*/ 0 w 1546495"/>
              <a:gd name="connsiteY6" fmla="*/ 1149056 h 1351831"/>
              <a:gd name="connsiteX7" fmla="*/ 0 w 1546495"/>
              <a:gd name="connsiteY7" fmla="*/ 202775 h 1351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6495" h="1351831">
                <a:moveTo>
                  <a:pt x="0" y="202775"/>
                </a:moveTo>
                <a:lnTo>
                  <a:pt x="870580" y="202775"/>
                </a:lnTo>
                <a:lnTo>
                  <a:pt x="870580" y="0"/>
                </a:lnTo>
                <a:lnTo>
                  <a:pt x="1546495" y="675916"/>
                </a:lnTo>
                <a:lnTo>
                  <a:pt x="870580" y="1351831"/>
                </a:lnTo>
                <a:lnTo>
                  <a:pt x="870580" y="1149056"/>
                </a:lnTo>
                <a:lnTo>
                  <a:pt x="0" y="1149056"/>
                </a:lnTo>
                <a:lnTo>
                  <a:pt x="0" y="202775"/>
                </a:lnTo>
                <a:close/>
              </a:path>
            </a:pathLst>
          </a:custGeom>
          <a:solidFill>
            <a:srgbClr val="FFCCCC">
              <a:alpha val="90000"/>
            </a:srgb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06943" tIns="207855" rIns="416116" bIns="207855" numCol="1" spcCol="1270" anchor="ctr" anchorCtr="0">
            <a:noAutofit/>
          </a:bodyPr>
          <a:lstStyle/>
          <a:p>
            <a:pPr marL="0" lvl="1" algn="l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ZALOŽENÍ </a:t>
            </a:r>
            <a:b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-CZ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 KOMPONENTY DO DOKUMENTU AN. SMLOUVY VE SPISU M.SMLOUVY</a:t>
            </a:r>
          </a:p>
        </p:txBody>
      </p:sp>
      <p:sp>
        <p:nvSpPr>
          <p:cNvPr id="125" name="Volný tvar: obrazec 124">
            <a:extLst>
              <a:ext uri="{FF2B5EF4-FFF2-40B4-BE49-F238E27FC236}">
                <a16:creationId xmlns:a16="http://schemas.microsoft.com/office/drawing/2014/main" id="{BC73C1B6-DB07-41E7-866F-81E600262030}"/>
              </a:ext>
            </a:extLst>
          </p:cNvPr>
          <p:cNvSpPr/>
          <p:nvPr/>
        </p:nvSpPr>
        <p:spPr>
          <a:xfrm>
            <a:off x="8455950" y="3835957"/>
            <a:ext cx="1100353" cy="1115917"/>
          </a:xfrm>
          <a:custGeom>
            <a:avLst/>
            <a:gdLst>
              <a:gd name="connsiteX0" fmla="*/ 0 w 773247"/>
              <a:gd name="connsiteY0" fmla="*/ 386624 h 773247"/>
              <a:gd name="connsiteX1" fmla="*/ 386624 w 773247"/>
              <a:gd name="connsiteY1" fmla="*/ 0 h 773247"/>
              <a:gd name="connsiteX2" fmla="*/ 773248 w 773247"/>
              <a:gd name="connsiteY2" fmla="*/ 386624 h 773247"/>
              <a:gd name="connsiteX3" fmla="*/ 386624 w 773247"/>
              <a:gd name="connsiteY3" fmla="*/ 773248 h 773247"/>
              <a:gd name="connsiteX4" fmla="*/ 0 w 773247"/>
              <a:gd name="connsiteY4" fmla="*/ 386624 h 77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47" h="773247">
                <a:moveTo>
                  <a:pt x="0" y="386624"/>
                </a:moveTo>
                <a:cubicBezTo>
                  <a:pt x="0" y="173097"/>
                  <a:pt x="173097" y="0"/>
                  <a:pt x="386624" y="0"/>
                </a:cubicBezTo>
                <a:cubicBezTo>
                  <a:pt x="600151" y="0"/>
                  <a:pt x="773248" y="173097"/>
                  <a:pt x="773248" y="386624"/>
                </a:cubicBezTo>
                <a:cubicBezTo>
                  <a:pt x="773248" y="600151"/>
                  <a:pt x="600151" y="773248"/>
                  <a:pt x="386624" y="773248"/>
                </a:cubicBezTo>
                <a:cubicBezTo>
                  <a:pt x="173097" y="773248"/>
                  <a:pt x="0" y="600151"/>
                  <a:pt x="0" y="386624"/>
                </a:cubicBezTo>
                <a:close/>
              </a:path>
            </a:pathLst>
          </a:custGeom>
          <a:solidFill>
            <a:srgbClr val="FF99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319" tIns="118319" rIns="118319" bIns="118319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1000" b="1" kern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KOMPONENTA</a:t>
            </a:r>
            <a:endParaRPr lang="cs-CZ" sz="8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30" name="Přímá spojnice se šipkou 129">
            <a:extLst>
              <a:ext uri="{FF2B5EF4-FFF2-40B4-BE49-F238E27FC236}">
                <a16:creationId xmlns:a16="http://schemas.microsoft.com/office/drawing/2014/main" id="{13305B61-3F7E-4AE5-B8E1-1964F90BFC23}"/>
              </a:ext>
            </a:extLst>
          </p:cNvPr>
          <p:cNvCxnSpPr>
            <a:cxnSpLocks/>
          </p:cNvCxnSpPr>
          <p:nvPr/>
        </p:nvCxnSpPr>
        <p:spPr>
          <a:xfrm>
            <a:off x="3616352" y="3095570"/>
            <a:ext cx="4731582" cy="0"/>
          </a:xfrm>
          <a:prstGeom prst="straightConnector1">
            <a:avLst/>
          </a:prstGeom>
          <a:ln w="41275">
            <a:solidFill>
              <a:srgbClr val="FF99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Přímá spojnice se šipkou 130">
            <a:extLst>
              <a:ext uri="{FF2B5EF4-FFF2-40B4-BE49-F238E27FC236}">
                <a16:creationId xmlns:a16="http://schemas.microsoft.com/office/drawing/2014/main" id="{00D71702-6E06-41DD-96A4-5CC851E5D868}"/>
              </a:ext>
            </a:extLst>
          </p:cNvPr>
          <p:cNvCxnSpPr>
            <a:cxnSpLocks/>
          </p:cNvCxnSpPr>
          <p:nvPr/>
        </p:nvCxnSpPr>
        <p:spPr>
          <a:xfrm>
            <a:off x="3616352" y="4375324"/>
            <a:ext cx="2085201" cy="0"/>
          </a:xfrm>
          <a:prstGeom prst="straightConnector1">
            <a:avLst/>
          </a:prstGeom>
          <a:ln w="41275">
            <a:solidFill>
              <a:srgbClr val="FF99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Přímá spojnice se šipkou 131">
            <a:extLst>
              <a:ext uri="{FF2B5EF4-FFF2-40B4-BE49-F238E27FC236}">
                <a16:creationId xmlns:a16="http://schemas.microsoft.com/office/drawing/2014/main" id="{E1B6251A-8534-4C4E-B6CD-B3EDE83AEBB4}"/>
              </a:ext>
            </a:extLst>
          </p:cNvPr>
          <p:cNvCxnSpPr>
            <a:cxnSpLocks/>
          </p:cNvCxnSpPr>
          <p:nvPr/>
        </p:nvCxnSpPr>
        <p:spPr>
          <a:xfrm>
            <a:off x="3616352" y="5653799"/>
            <a:ext cx="4731582" cy="0"/>
          </a:xfrm>
          <a:prstGeom prst="straightConnector1">
            <a:avLst/>
          </a:prstGeom>
          <a:ln w="41275">
            <a:solidFill>
              <a:srgbClr val="FF99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024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1331844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Rozšířené řešení – ROSA – Portálová řešení MD</a:t>
            </a:r>
          </a:p>
        </p:txBody>
      </p:sp>
      <p:pic>
        <p:nvPicPr>
          <p:cNvPr id="33" name="Obrázek 2">
            <a:extLst>
              <a:ext uri="{FF2B5EF4-FFF2-40B4-BE49-F238E27FC236}">
                <a16:creationId xmlns:a16="http://schemas.microsoft.com/office/drawing/2014/main" id="{8E7795A5-5357-4E99-8E62-DCD18574E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07" y="1228669"/>
            <a:ext cx="7919561" cy="4886538"/>
          </a:xfrm>
          <a:prstGeom prst="rect">
            <a:avLst/>
          </a:prstGeom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Obdélník 33">
            <a:extLst>
              <a:ext uri="{FF2B5EF4-FFF2-40B4-BE49-F238E27FC236}">
                <a16:creationId xmlns:a16="http://schemas.microsoft.com/office/drawing/2014/main" id="{BDE1F193-F8E6-4D30-86A9-6E4802EB86D5}"/>
              </a:ext>
            </a:extLst>
          </p:cNvPr>
          <p:cNvSpPr/>
          <p:nvPr/>
        </p:nvSpPr>
        <p:spPr>
          <a:xfrm>
            <a:off x="5263363" y="1392655"/>
            <a:ext cx="1417136" cy="4755259"/>
          </a:xfrm>
          <a:prstGeom prst="rect">
            <a:avLst/>
          </a:prstGeom>
          <a:noFill/>
          <a:ln w="38100">
            <a:solidFill>
              <a:srgbClr val="EA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015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41906586-7410-468C-B622-71B4ED7E0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EB46B39-34A0-4CF4-A40A-AE7F5D255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1505"/>
            <a:ext cx="10515600" cy="1325563"/>
          </a:xfrm>
        </p:spPr>
        <p:txBody>
          <a:bodyPr/>
          <a:lstStyle/>
          <a:p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Inter ExtraBold" panose="02000503000000020004" pitchFamily="2" charset="0"/>
              </a:rPr>
              <a:t>Těšíme se na vaši účast</a:t>
            </a:r>
            <a:b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Inter ExtraBold" panose="02000503000000020004" pitchFamily="2" charset="0"/>
              </a:rPr>
            </a:b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Inter ExtraBold" panose="02000503000000020004" pitchFamily="2" charset="0"/>
              </a:rPr>
              <a:t>u panelu rozšířená řešení! </a:t>
            </a:r>
          </a:p>
        </p:txBody>
      </p:sp>
      <p:sp>
        <p:nvSpPr>
          <p:cNvPr id="12" name="Zástupný obsah 2">
            <a:extLst>
              <a:ext uri="{FF2B5EF4-FFF2-40B4-BE49-F238E27FC236}">
                <a16:creationId xmlns:a16="http://schemas.microsoft.com/office/drawing/2014/main" id="{26E9D098-76A6-4B64-90EC-B215E1D65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8289" y="4386670"/>
            <a:ext cx="5434262" cy="1683849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cs-CZ" sz="2000" b="1" dirty="0">
                <a:ea typeface="Inter" panose="02000503000000020004" pitchFamily="2" charset="0"/>
              </a:rPr>
              <a:t>Ing. Alexandr Leonov</a:t>
            </a:r>
            <a:br>
              <a:rPr lang="cs-CZ" sz="2000" b="1" dirty="0">
                <a:ea typeface="Inter" panose="02000503000000020004" pitchFamily="2" charset="0"/>
              </a:rPr>
            </a:br>
            <a:r>
              <a:rPr lang="cs-CZ" sz="1800" dirty="0">
                <a:ea typeface="Inter" panose="02000503000000020004" pitchFamily="2" charset="0"/>
              </a:rPr>
              <a:t>Vedoucí projektů </a:t>
            </a:r>
            <a:r>
              <a:rPr lang="cs-CZ" sz="1800" dirty="0" err="1">
                <a:ea typeface="Inter" panose="02000503000000020004" pitchFamily="2" charset="0"/>
              </a:rPr>
              <a:t>sgm</a:t>
            </a:r>
            <a:r>
              <a:rPr lang="cs-CZ" sz="1800" dirty="0">
                <a:ea typeface="Inter" panose="02000503000000020004" pitchFamily="2" charset="0"/>
              </a:rPr>
              <a:t>. NEM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cs-CZ" sz="1800" dirty="0">
                <a:ea typeface="Inter" panose="02000503000000020004" pitchFamily="2" charset="0"/>
              </a:rPr>
              <a:t>E-mail: alexandr.leonov@tescosw.cz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cs-CZ" sz="1800" dirty="0">
                <a:ea typeface="Inter" panose="02000503000000020004" pitchFamily="2" charset="0"/>
              </a:rPr>
              <a:t>Tel.: +420 720 731 803</a:t>
            </a:r>
          </a:p>
        </p:txBody>
      </p:sp>
      <p:pic>
        <p:nvPicPr>
          <p:cNvPr id="16" name="Grafický objekt 15" descr="Obálka se souvislou výplní">
            <a:extLst>
              <a:ext uri="{FF2B5EF4-FFF2-40B4-BE49-F238E27FC236}">
                <a16:creationId xmlns:a16="http://schemas.microsoft.com/office/drawing/2014/main" id="{B1F13358-AFF5-49B4-8939-6E3E167687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4650" y="5255892"/>
            <a:ext cx="244126" cy="244126"/>
          </a:xfrm>
          <a:prstGeom prst="rect">
            <a:avLst/>
          </a:prstGeom>
        </p:spPr>
      </p:pic>
      <p:pic>
        <p:nvPicPr>
          <p:cNvPr id="20" name="Grafický objekt 19" descr="Uživatel se souvislou výplní">
            <a:extLst>
              <a:ext uri="{FF2B5EF4-FFF2-40B4-BE49-F238E27FC236}">
                <a16:creationId xmlns:a16="http://schemas.microsoft.com/office/drawing/2014/main" id="{255DF003-F4AE-4F41-A2C5-3C74E96AF2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4649" y="4456147"/>
            <a:ext cx="261990" cy="261990"/>
          </a:xfrm>
          <a:prstGeom prst="rect">
            <a:avLst/>
          </a:prstGeom>
        </p:spPr>
      </p:pic>
      <p:pic>
        <p:nvPicPr>
          <p:cNvPr id="22" name="Grafický objekt 21" descr="Sluchátko se souvislou výplní">
            <a:extLst>
              <a:ext uri="{FF2B5EF4-FFF2-40B4-BE49-F238E27FC236}">
                <a16:creationId xmlns:a16="http://schemas.microsoft.com/office/drawing/2014/main" id="{CA5CC51A-3F1F-4D17-889E-B9C0B5B8E5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3493" y="5665159"/>
            <a:ext cx="244126" cy="244126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29EC8D07-4519-4093-9A99-10DC2AEE77A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4562A267-7E8F-485A-823E-53D095BFEFBA}"/>
              </a:ext>
            </a:extLst>
          </p:cNvPr>
          <p:cNvSpPr txBox="1">
            <a:spLocks/>
          </p:cNvSpPr>
          <p:nvPr/>
        </p:nvSpPr>
        <p:spPr>
          <a:xfrm>
            <a:off x="5565912" y="4261779"/>
            <a:ext cx="5691438" cy="1683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b="1" dirty="0">
                <a:ea typeface="Inter" panose="02000503000000020004" pitchFamily="2" charset="0"/>
              </a:rPr>
              <a:t>TESCO SW a.s.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Tř. Kosmonautů 1288/1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779 00, Olomouc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www.tescosw.cz</a:t>
            </a:r>
          </a:p>
          <a:p>
            <a:pPr marL="0" indent="0" algn="r">
              <a:buFont typeface="Arial" panose="020B0604020202020204" pitchFamily="34" charset="0"/>
              <a:buNone/>
            </a:pPr>
            <a:endParaRPr lang="cs-CZ" sz="7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80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</TotalTime>
  <Words>611</Words>
  <Application>Microsoft Office PowerPoint</Application>
  <PresentationFormat>Širokoúhlá obrazovka</PresentationFormat>
  <Paragraphs>161</Paragraphs>
  <Slides>15</Slides>
  <Notes>13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Inter</vt:lpstr>
      <vt:lpstr>Motiv Office</vt:lpstr>
      <vt:lpstr>Prezentace aplikace PowerPoint</vt:lpstr>
      <vt:lpstr>Co jsou rozšířená řešení</vt:lpstr>
      <vt:lpstr>Rozšířené řešení - ROSA </vt:lpstr>
      <vt:lpstr>Rozšířené řešení - ROSA </vt:lpstr>
      <vt:lpstr>Rozšířené řešení – ROSA - Rolovací panelové formuláře </vt:lpstr>
      <vt:lpstr>Rozšířené řešení – ROSA - Rolovací panelové formuláře </vt:lpstr>
      <vt:lpstr>Rozšířené řešení – ROSA - Věcné a finanční kalendáře</vt:lpstr>
      <vt:lpstr>Rozšířené řešení – ROSA – Opakované činnosti</vt:lpstr>
      <vt:lpstr>Rozšířené řešení – ROSA – Komunikace</vt:lpstr>
      <vt:lpstr>Rozšířené řešení – ROSA – Hromadné operace</vt:lpstr>
      <vt:lpstr>Rozšířené řešení – ROSA – Anonymizace</vt:lpstr>
      <vt:lpstr>Rozšířené řešení – ROSA – Workflow životního cyklu</vt:lpstr>
      <vt:lpstr>Rozšířené řešení – ROSA – Vazby smlouvy na spisovou službu </vt:lpstr>
      <vt:lpstr>Rozšířené řešení – ROSA – Portálová řešení MD</vt:lpstr>
      <vt:lpstr>Těšíme se na vaši účast u panelu rozšířená řešení!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Koutná Alexandra</dc:creator>
  <cp:lastModifiedBy>Lounová Gabriela</cp:lastModifiedBy>
  <cp:revision>142</cp:revision>
  <dcterms:created xsi:type="dcterms:W3CDTF">2024-05-20T11:25:01Z</dcterms:created>
  <dcterms:modified xsi:type="dcterms:W3CDTF">2024-05-28T08:12:39Z</dcterms:modified>
</cp:coreProperties>
</file>