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97" r:id="rId2"/>
    <p:sldId id="398" r:id="rId3"/>
    <p:sldId id="399" r:id="rId4"/>
    <p:sldId id="400" r:id="rId5"/>
    <p:sldId id="401" r:id="rId6"/>
    <p:sldId id="402" r:id="rId7"/>
    <p:sldId id="403" r:id="rId8"/>
    <p:sldId id="404" r:id="rId9"/>
    <p:sldId id="405" r:id="rId10"/>
    <p:sldId id="406" r:id="rId11"/>
    <p:sldId id="407" r:id="rId12"/>
    <p:sldId id="408" r:id="rId13"/>
    <p:sldId id="409" r:id="rId14"/>
    <p:sldId id="410" r:id="rId15"/>
    <p:sldId id="411" r:id="rId16"/>
    <p:sldId id="412" r:id="rId17"/>
    <p:sldId id="413" r:id="rId18"/>
    <p:sldId id="414" r:id="rId1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D1D1"/>
    <a:srgbClr val="FFCCCC"/>
    <a:srgbClr val="FFD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9" autoAdjust="0"/>
    <p:restoredTop sz="68513" autoAdjust="0"/>
  </p:normalViewPr>
  <p:slideViewPr>
    <p:cSldViewPr snapToGrid="0">
      <p:cViewPr varScale="1">
        <p:scale>
          <a:sx n="88" d="100"/>
          <a:sy n="88" d="100"/>
        </p:scale>
        <p:origin x="1320" y="90"/>
      </p:cViewPr>
      <p:guideLst/>
    </p:cSldViewPr>
  </p:slideViewPr>
  <p:outlineViewPr>
    <p:cViewPr>
      <p:scale>
        <a:sx n="33" d="100"/>
        <a:sy n="33" d="100"/>
      </p:scale>
      <p:origin x="0" y="-2733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C645A-F687-46B8-AC89-B9CF848E33C9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A52E4-A6A9-4AC0-BDC4-31831395D3E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2270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2082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3778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9650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4612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9078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8030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1800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0930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1237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0667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9296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37026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679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69377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78496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8728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32949E-1099-4C1F-91AE-F911D948A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E99AD65-1F0D-4BF1-95D9-11230AC1C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BF5492-6DAF-4A89-9277-6476FE426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E32823C-F508-4791-9D8D-4F72BF0BB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148EFA-0EF1-45B4-8404-EA43234A1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997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D83586-8651-43CC-9B8D-D6393BAB9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C73307-D004-46B9-84F2-5DCB206DB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172EFBA-9666-49CD-8C40-A492F662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2444A08-A91E-44F3-84AA-0B16988F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86434E3-ED81-4498-8C99-AB2C5CD36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215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865AE3-CDBE-4284-BBA8-EA16E67A6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7B0104B-6817-49A9-8E49-F36F28369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2924E5-4036-441B-A724-BCF7D6601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187538A-461F-43C1-9FA7-9B5384C1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1E739B-8920-4365-976A-8A1CA3E6D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940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6545A7-3D8C-40CE-99FA-AE2817A1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5E82923-C60A-41B6-A583-EFBC43F22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9346C2-4B06-4320-8BF6-B2FBF75F9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0D29FA3-2F31-42E3-8432-3B5C94634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F23018-A5F8-4722-8765-74362AF4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3724C39-CBE9-46D4-9919-715123B1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707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160CD4-00C6-4FA7-B599-8DC77D0F4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447C174-4982-44DE-9E57-23C3D147F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A0E3B1F-47FA-4BB7-BA69-17CFC8B3A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921ED9E-26A8-4E62-A8E1-A0DD8024C3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E12A680-2EAA-4B92-BEC2-45233D9FB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860D215-EA4F-4F67-9612-32DAFDD34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CF3340D-5B2B-425A-8CFE-72F70072E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CA53FC7-882E-401A-81EC-7CC29E07D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248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18CB47-205D-4289-B9B8-2ADD0F9DF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272F596-815B-4880-825A-59C93F08C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B617100-D272-4463-9D0D-D4E126DD6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84DA6F7-13C1-4CF1-8003-FF06BE80C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980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5C8EDD1-90E8-484E-829B-CFD53647E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38D8573-AFB9-4F62-9D0D-D187DCA6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526EB4B-BEDA-4EBB-B7B1-98F0ECA1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238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A522DB-3C1E-4E74-8C45-C2781CF39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4F6B75-ADE0-4338-9840-8CE6BCBD9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7386522-56B1-4545-A924-973FEDC37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2D19474-2426-4ACD-A2C8-2248E1D3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9F8FEA-3FFE-44EF-93DE-66C739A0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0951F3-E153-4DB1-A805-DEA670B93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046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70E9AB-329A-4ADD-9416-4EF0871AC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D5340E3-FB7C-4A4A-ADC3-1F23BA5E7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03150A2-189E-403B-85F8-C7976BD08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22ED066-58C9-4212-8A17-AB2101E2E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09492A9-6837-4A9A-816B-5CFA440E5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A9F4E45-C16B-4CAA-8CA3-2DE6D867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524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B3933B-DAE8-41EA-9BE1-422136B93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A733558-C3E3-4D5C-A6C8-734B1BF29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377930-9ABB-44E9-AA8D-16E55427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965730E-1286-4069-BF8D-94963A60F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78D096-8CE8-4A47-8955-163E158D6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176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C97F540-6A37-41A8-A2DF-A522ADD3C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CC35D18-BC60-45FF-9EA3-B1C7339AF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B440FB-1A8A-4397-A67D-BF3F58700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1FF94F-9BF2-4776-8734-0165550A1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318B63-1CF7-470A-A628-E473E027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728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90DDC91-AB7E-44C8-8614-C1EA84F6D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33955F8-F661-4A57-BFCF-421D10805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494B79-30DE-40D7-9A65-D9319F74B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298C7E-9AFA-45D7-B47D-6BB36FDAB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E2ED211-15A6-4326-9E23-ADA1D1848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75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jpe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jpeg"/><Relationship Id="rId10" Type="http://schemas.openxmlformats.org/officeDocument/2006/relationships/image" Target="../media/image25.png"/><Relationship Id="rId4" Type="http://schemas.openxmlformats.org/officeDocument/2006/relationships/image" Target="../media/image3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1.wdp"/><Relationship Id="rId7" Type="http://schemas.openxmlformats.org/officeDocument/2006/relationships/image" Target="../media/image3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112D363-A222-498E-AC72-B932EE58A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DAC6D56-2EF6-4D1A-8829-386B6D01F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68B3DEF-739D-4440-A9AC-02A93124A194}"/>
              </a:ext>
            </a:extLst>
          </p:cNvPr>
          <p:cNvSpPr txBox="1"/>
          <p:nvPr/>
        </p:nvSpPr>
        <p:spPr>
          <a:xfrm>
            <a:off x="811718" y="3951245"/>
            <a:ext cx="102220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Vytěžování dokladů</a:t>
            </a:r>
          </a:p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Řízený oběh elektronických dokumentů</a:t>
            </a:r>
            <a:endParaRPr lang="cs-CZ" sz="4400" b="1" dirty="0">
              <a:solidFill>
                <a:schemeClr val="tx1">
                  <a:lumMod val="75000"/>
                  <a:lumOff val="25000"/>
                </a:schemeClr>
              </a:solidFill>
              <a:ea typeface="Inter ExtraBold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86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</a:rPr>
              <a:t>Úvod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916946" cy="4877050"/>
          </a:xfrm>
        </p:spPr>
        <p:txBody>
          <a:bodyPr>
            <a:noAutofit/>
          </a:bodyPr>
          <a:lstStyle/>
          <a:p>
            <a:r>
              <a:rPr lang="cs-CZ" sz="2000" b="1" dirty="0"/>
              <a:t>Vytěžování </a:t>
            </a:r>
            <a:r>
              <a:rPr lang="cs-CZ" sz="2000" dirty="0"/>
              <a:t>– přijetí, zpracování dat digitálních faktur a založení faktury v systému </a:t>
            </a:r>
            <a:r>
              <a:rPr lang="cs-CZ" sz="2000" dirty="0" err="1"/>
              <a:t>Fama</a:t>
            </a:r>
            <a:r>
              <a:rPr lang="cs-CZ" sz="2000" dirty="0"/>
              <a:t>+.</a:t>
            </a:r>
          </a:p>
          <a:p>
            <a:r>
              <a:rPr lang="cs-CZ" sz="2000" b="1" dirty="0"/>
              <a:t>Oběh dokladů </a:t>
            </a:r>
            <a:r>
              <a:rPr lang="cs-CZ" sz="2000" dirty="0"/>
              <a:t>– procesy a schvalovací mechanismy nad založenými elektronickými doklady.</a:t>
            </a:r>
          </a:p>
          <a:p>
            <a:r>
              <a:rPr lang="cs-CZ" sz="2000" dirty="0"/>
              <a:t>Platforma </a:t>
            </a:r>
            <a:r>
              <a:rPr lang="cs-CZ" sz="2000" dirty="0" err="1"/>
              <a:t>Fama</a:t>
            </a:r>
            <a:r>
              <a:rPr lang="cs-CZ" sz="2000" dirty="0"/>
              <a:t>+ pokrývá obě části.</a:t>
            </a:r>
          </a:p>
          <a:p>
            <a:endParaRPr lang="cs-CZ" sz="2000" dirty="0"/>
          </a:p>
          <a:p>
            <a:r>
              <a:rPr lang="cs-CZ" sz="2000" dirty="0">
                <a:ea typeface="Inter" panose="02000503000000020004" pitchFamily="2" charset="0"/>
              </a:rPr>
              <a:t>Řešení oběhu dokladů v souladu se zákonem o finanční kontrole 320/2001 sb. generuje záznamy pro řídící kontrolu</a:t>
            </a:r>
          </a:p>
        </p:txBody>
      </p:sp>
    </p:spTree>
    <p:extLst>
      <p:ext uri="{BB962C8B-B14F-4D97-AF65-F5344CB8AC3E}">
        <p14:creationId xmlns:p14="http://schemas.microsoft.com/office/powerpoint/2010/main" val="146197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</a:rPr>
              <a:t>Úvod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5161604" cy="4877050"/>
          </a:xfrm>
        </p:spPr>
        <p:txBody>
          <a:bodyPr>
            <a:no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Inter" panose="02000503000000020004" pitchFamily="2" charset="0"/>
                <a:cs typeface="+mn-cs"/>
              </a:rPr>
              <a:t>Lze pokrýt různé druhy dokladů:</a:t>
            </a:r>
          </a:p>
          <a:p>
            <a:pPr marL="914400" marR="0" lvl="1" indent="-457200" algn="l" defTabSz="457200" rtl="0" eaLnBrk="1" fontAlgn="auto" latinLnBrk="0" hangingPunct="1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Inter" panose="02000503000000020004" pitchFamily="2" charset="0"/>
                <a:cs typeface="+mn-cs"/>
              </a:rPr>
              <a:t>faktury přijaté a vydané,</a:t>
            </a:r>
          </a:p>
          <a:p>
            <a:pPr marL="914400" marR="0" lvl="1" indent="-457200" algn="l" defTabSz="457200" rtl="0" eaLnBrk="1" fontAlgn="auto" latinLnBrk="0" hangingPunct="1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Inter" panose="02000503000000020004" pitchFamily="2" charset="0"/>
                <a:cs typeface="+mn-cs"/>
              </a:rPr>
              <a:t>objednávky,</a:t>
            </a:r>
          </a:p>
          <a:p>
            <a:pPr marL="914400" marR="0" lvl="1" indent="-457200" algn="l" defTabSz="457200" rtl="0" eaLnBrk="1" fontAlgn="auto" latinLnBrk="0" hangingPunct="1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Inter" panose="02000503000000020004" pitchFamily="2" charset="0"/>
                <a:cs typeface="+mn-cs"/>
              </a:rPr>
              <a:t>smlouvy,</a:t>
            </a:r>
          </a:p>
          <a:p>
            <a:pPr marL="914400" marR="0" lvl="1" indent="-457200" algn="l" defTabSz="457200" rtl="0" eaLnBrk="1" fontAlgn="auto" latinLnBrk="0" hangingPunct="1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Inter" panose="02000503000000020004" pitchFamily="2" charset="0"/>
                <a:cs typeface="+mn-cs"/>
              </a:rPr>
              <a:t>žádanky,</a:t>
            </a:r>
          </a:p>
          <a:p>
            <a:pPr marL="914400" marR="0" lvl="1" indent="-457200" algn="l" defTabSz="457200" rtl="0" eaLnBrk="1" fontAlgn="auto" latinLnBrk="0" hangingPunct="1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Inter" panose="02000503000000020004" pitchFamily="2" charset="0"/>
                <a:cs typeface="+mn-cs"/>
              </a:rPr>
              <a:t>veřejné zakázky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endParaRPr kumimoji="0" lang="cs-CZ" sz="2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ea typeface="Inter" panose="02000503000000020004" pitchFamily="2" charset="0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Inter" panose="02000503000000020004" pitchFamily="2" charset="0"/>
                <a:cs typeface="+mn-cs"/>
              </a:rPr>
              <a:t>Výstupy pro management – přehled schvalování v rámci </a:t>
            </a:r>
            <a:r>
              <a:rPr kumimoji="0" lang="cs-CZ" sz="2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Inter" panose="02000503000000020004" pitchFamily="2" charset="0"/>
                <a:cs typeface="+mn-cs"/>
              </a:rPr>
              <a:t>MyDesk</a:t>
            </a: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Inter" panose="02000503000000020004" pitchFamily="2" charset="0"/>
                <a:cs typeface="+mn-cs"/>
              </a:rPr>
              <a:t> a mobilní aplikace Marion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6516634-4626-405B-A5E2-2608F5609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043" y="1385252"/>
            <a:ext cx="2849687" cy="213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1D0EAAA4-9183-4E0D-8D6C-8021E579E0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515" y="580641"/>
            <a:ext cx="10581145" cy="545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23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</a:rPr>
              <a:t>Příjem dat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7" y="1385252"/>
            <a:ext cx="10423432" cy="4877050"/>
          </a:xfrm>
        </p:spPr>
        <p:txBody>
          <a:bodyPr>
            <a:no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Proces zpracování elektronické faktury začíná jejím přijetím v organizaci – nejčastěji na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lt"/>
                <a:cs typeface="+mn-lt"/>
              </a:rPr>
              <a:t> určenou e-mailovou adresu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lt"/>
                <a:cs typeface="+mn-lt"/>
              </a:rPr>
              <a:t>Podporované zdroje:</a:t>
            </a: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lt"/>
                <a:cs typeface="+mn-lt"/>
              </a:rPr>
              <a:t>Email</a:t>
            </a: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lt"/>
                <a:cs typeface="+mn-lt"/>
              </a:rPr>
              <a:t>Datová schránka</a:t>
            </a: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lt"/>
                <a:cs typeface="+mn-lt"/>
              </a:rPr>
              <a:t>Informační systémy třetích stran 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SzPct val="80000"/>
              <a:buNone/>
              <a:tabLst/>
              <a:defRPr/>
            </a:pPr>
            <a:r>
              <a:rPr lang="cs-CZ" sz="1600" dirty="0">
                <a:solidFill>
                  <a:sysClr val="windowText" lastClr="000000">
                    <a:lumMod val="85000"/>
                    <a:lumOff val="15000"/>
                  </a:sysClr>
                </a:solidFill>
                <a:ea typeface="+mn-lt"/>
                <a:cs typeface="+mn-lt"/>
              </a:rPr>
              <a:t>     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lt"/>
                <a:cs typeface="+mn-lt"/>
              </a:rPr>
              <a:t>(ekonomické IS, spisové služby,…)</a:t>
            </a: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endParaRPr kumimoji="0" lang="cs-CZ" sz="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ea typeface="+mn-lt"/>
              <a:cs typeface="+mn-lt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lt"/>
                <a:cs typeface="+mn-lt"/>
              </a:rPr>
              <a:t>Varianty příjmu:</a:t>
            </a: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lt"/>
                <a:cs typeface="+mn-lt"/>
              </a:rPr>
              <a:t>1 email -&gt; 1 faktura</a:t>
            </a: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lt"/>
                <a:cs typeface="+mn-lt"/>
              </a:rPr>
              <a:t>1 příloha -&gt; 1 faktura</a:t>
            </a: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endParaRPr kumimoji="0" lang="cs-CZ" sz="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ea typeface="+mn-lt"/>
              <a:cs typeface="+mn-lt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lt"/>
                <a:cs typeface="+mn-lt"/>
              </a:rPr>
              <a:t>Ukládají se veškeré informace obsažené ve zprávě od dodavatele, včetně všech příloh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Century Gothic" panose="020B0502020202020204"/>
              <a:ea typeface="+mn-lt"/>
              <a:cs typeface="+mn-lt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99680AD2-A199-41B5-AB1D-B088ECE9E0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765" y="2174657"/>
            <a:ext cx="7565212" cy="315854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5836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Zpracování přijatých informací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7" y="1385252"/>
            <a:ext cx="6999758" cy="4877050"/>
          </a:xfrm>
        </p:spPr>
        <p:txBody>
          <a:bodyPr>
            <a:no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Podporované formáty zpracování příchozích dokumentů:</a:t>
            </a: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Faktury ve formátu 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ISDOC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 (</a:t>
            </a:r>
            <a:r>
              <a:rPr kumimoji="0" lang="cs-CZ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Information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cs-CZ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System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cs-CZ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Document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) – je standardem ministerstva vnitra pro elektronické faktury v ČR</a:t>
            </a: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Excel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 – hromadné i jednotlivé faktury</a:t>
            </a: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Zpracování a vytěžení obsahu faktury v 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PDF dokumentu 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za využití umělé inteligence a neuronových sítí v cloudové službě integrované s </a:t>
            </a:r>
            <a:r>
              <a:rPr kumimoji="0" lang="cs-CZ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FaMa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+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3BD9F8C6-62FE-4C9D-9744-AFF9FBA2C9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574" y="1385252"/>
            <a:ext cx="1503550" cy="835723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A1A07282-F7EB-4F00-9973-1CC4BD25E0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972" y="2538138"/>
            <a:ext cx="1166152" cy="1170052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A816EA67-0581-4996-A627-3595E221B1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950" y="4002816"/>
            <a:ext cx="2189965" cy="1643738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5DF18E88-356E-4441-826B-B73CF196A4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3895" y="1195962"/>
            <a:ext cx="8499736" cy="4878772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128DD7CB-DB10-41FE-B5BC-E566AEA0F70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61"/>
          <a:stretch/>
        </p:blipFill>
        <p:spPr>
          <a:xfrm>
            <a:off x="12669876" y="1156401"/>
            <a:ext cx="8603616" cy="501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1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-0.9806 -2.59259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7.40741E-7 L -1 -0.0013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Zpracování přijatých informací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7" y="1385252"/>
            <a:ext cx="11422556" cy="6037524"/>
          </a:xfrm>
        </p:spPr>
        <p:txBody>
          <a:bodyPr>
            <a:noAutofit/>
          </a:bodyPr>
          <a:lstStyle/>
          <a:p>
            <a:pPr marR="0" lvl="0" algn="l" defTabSz="457200" rtl="0" eaLnBrk="1" fontAlgn="auto" latinLnBrk="0" hangingPunct="1">
              <a:lnSpc>
                <a:spcPts val="16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ISDOC  a Excel</a:t>
            </a:r>
          </a:p>
          <a:p>
            <a:pPr lvl="1" defTabSz="457200">
              <a:lnSpc>
                <a:spcPts val="16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Přímé zpracování dat a založení faktury v systému </a:t>
            </a:r>
            <a:r>
              <a:rPr kumimoji="0" lang="cs-CZ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FaMa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+. </a:t>
            </a:r>
          </a:p>
          <a:p>
            <a:pPr lvl="1" defTabSz="457200">
              <a:lnSpc>
                <a:spcPts val="16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Výsledná správnost: 100%</a:t>
            </a:r>
          </a:p>
          <a:p>
            <a:pPr marR="0" lvl="0" algn="l" defTabSz="457200" rtl="0" eaLnBrk="1" fontAlgn="auto" latinLnBrk="0" hangingPunct="1">
              <a:lnSpc>
                <a:spcPts val="16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PDF </a:t>
            </a:r>
          </a:p>
          <a:p>
            <a:pPr lvl="1" defTabSz="457200">
              <a:lnSpc>
                <a:spcPts val="16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Analýza odesílatele a masky souboru</a:t>
            </a:r>
          </a:p>
          <a:p>
            <a:pPr lvl="2" defTabSz="457200">
              <a:lnSpc>
                <a:spcPts val="16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Seznam podporovaných odesílatelů</a:t>
            </a:r>
          </a:p>
          <a:p>
            <a:pPr lvl="2" defTabSz="457200">
              <a:lnSpc>
                <a:spcPts val="16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1 dodavatel = 1 zdrojový systém faktur vydaných = 1 číslování</a:t>
            </a:r>
          </a:p>
          <a:p>
            <a:pPr lvl="2" defTabSz="457200">
              <a:lnSpc>
                <a:spcPts val="16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Oddělení faktury od ostatních dokumentů (dodací list, příručka,…)</a:t>
            </a:r>
          </a:p>
          <a:p>
            <a:pPr lvl="1" defTabSz="457200">
              <a:lnSpc>
                <a:spcPts val="16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Sekundární úpravy, např. datové konverze – datum, apod.</a:t>
            </a:r>
          </a:p>
          <a:p>
            <a:pPr lvl="1" defTabSz="457200">
              <a:lnSpc>
                <a:spcPts val="16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Klíčové prvky pro správnost vytěžení obsahu:</a:t>
            </a:r>
          </a:p>
          <a:p>
            <a:pPr lvl="2" defTabSz="457200">
              <a:lnSpc>
                <a:spcPts val="16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počet naučených faktur dodavatele,</a:t>
            </a:r>
          </a:p>
          <a:p>
            <a:pPr lvl="2" defTabSz="457200">
              <a:lnSpc>
                <a:spcPts val="16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kvalita skenu, </a:t>
            </a:r>
          </a:p>
          <a:p>
            <a:pPr lvl="2" defTabSz="457200">
              <a:lnSpc>
                <a:spcPts val="16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orientace skenu.</a:t>
            </a:r>
          </a:p>
          <a:p>
            <a:pPr lvl="1" defTabSz="457200">
              <a:lnSpc>
                <a:spcPts val="16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Výsledná správnost: &gt;96%</a:t>
            </a:r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442881D6-13B7-4F27-9080-B838C29BAF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639" y="3123149"/>
            <a:ext cx="3371926" cy="1770261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97EF85EC-DFA6-4969-8D07-942C1AE31D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9425" y="2898567"/>
            <a:ext cx="1355658" cy="200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3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Oběh dokladů – Klíčové prvky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6" y="1385252"/>
            <a:ext cx="8162989" cy="4877050"/>
          </a:xfrm>
        </p:spPr>
        <p:txBody>
          <a:bodyPr>
            <a:noAutofit/>
          </a:bodyPr>
          <a:lstStyle/>
          <a:p>
            <a:pPr marR="0" lvl="0" algn="l" defTabSz="4572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Se založeným dokladem se dále pracuje dle potřeb organizace: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nastavení přístupů a oprávnění,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schvalovací matice (včetně zástupů),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řídící kontrola ve smyslu zákona č. 320/2001 Sb. o finanční kontrole,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emailové notifikace a upomínky, 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pokročilé formulářové komponenty: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anonymizace citlivých údajů,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digitální elektronický podpis,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hromadné nahrávání dokumentů</a:t>
            </a:r>
          </a:p>
          <a:p>
            <a:pPr marR="0" lvl="0" algn="l" defTabSz="4572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>
                <a:tab pos="3679825" algn="l"/>
              </a:tabLst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ea typeface="+mn-ea"/>
              <a:cs typeface="+mn-cs"/>
            </a:endParaRP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MyDesk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 – přehled úkolů a vybraných informací,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mobilní aplikace MARION</a:t>
            </a:r>
          </a:p>
        </p:txBody>
      </p:sp>
    </p:spTree>
    <p:extLst>
      <p:ext uri="{BB962C8B-B14F-4D97-AF65-F5344CB8AC3E}">
        <p14:creationId xmlns:p14="http://schemas.microsoft.com/office/powerpoint/2010/main" val="110455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Oběh dokladů – Klíčové prvky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6" y="1385252"/>
            <a:ext cx="8162989" cy="4877050"/>
          </a:xfrm>
        </p:spPr>
        <p:txBody>
          <a:bodyPr>
            <a:noAutofit/>
          </a:bodyPr>
          <a:lstStyle/>
          <a:p>
            <a:pPr marR="0" lvl="0" algn="l" defTabSz="4572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Se založeným dokladem se dále pracuje dle potřeb organizace: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nastavení přístupů a oprávnění,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schvalovací matice (včetně zástupů),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řídící kontrola ve smyslu zákona č. 320/2001 Sb. o finanční kontrole,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emailové notifikace a upomínky, 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pokročilé formulářové komponenty: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anonymizace citlivých údajů,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digitální elektronický podpis,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hromadné nahrávání dokumentů</a:t>
            </a:r>
          </a:p>
          <a:p>
            <a:pPr marR="0" lvl="0" algn="l" defTabSz="4572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>
                <a:tab pos="3679825" algn="l"/>
              </a:tabLst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ea typeface="+mn-ea"/>
              <a:cs typeface="+mn-cs"/>
            </a:endParaRP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MyDesk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 – přehled úkolů a vybraných informací,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mobilní aplikace MARION</a:t>
            </a:r>
          </a:p>
        </p:txBody>
      </p:sp>
    </p:spTree>
    <p:extLst>
      <p:ext uri="{BB962C8B-B14F-4D97-AF65-F5344CB8AC3E}">
        <p14:creationId xmlns:p14="http://schemas.microsoft.com/office/powerpoint/2010/main" val="402632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Oběh dokladů – Klíčové prvky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6" y="1385252"/>
            <a:ext cx="8066171" cy="4877050"/>
          </a:xfrm>
        </p:spPr>
        <p:txBody>
          <a:bodyPr>
            <a:noAutofit/>
          </a:bodyPr>
          <a:lstStyle/>
          <a:p>
            <a:pPr marR="0" lvl="0" algn="l" defTabSz="4572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Se založeným dokladem se dále pracuje dle potřeb organizace: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nastavení přístupů a oprávnění,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schvalovací matice (včetně zástupů),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řídící kontrola ve smyslu zákona č. 320/2001 Sb. o finanční kontrole,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emailové notifikace a upomínky, 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pokročilé formulářové komponenty: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anonymizace citlivých údajů,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digitální elektronický podpis,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hromadné nahrávání dokumentů</a:t>
            </a:r>
          </a:p>
          <a:p>
            <a:pPr marR="0" lvl="0" algn="l" defTabSz="4572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>
                <a:tab pos="3679825" algn="l"/>
              </a:tabLst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ea typeface="+mn-ea"/>
              <a:cs typeface="+mn-cs"/>
            </a:endParaRP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MyDesk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 – přehled úkolů a vybraných informací,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mobilní aplikace MARION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C4A6D814-5063-49B6-8016-C08D29C1B6E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0048" b="53390"/>
          <a:stretch/>
        </p:blipFill>
        <p:spPr>
          <a:xfrm>
            <a:off x="5542040" y="2985920"/>
            <a:ext cx="6431380" cy="223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84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Oběh dokladů – Klíčové prvky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6" y="1385252"/>
            <a:ext cx="8066171" cy="4877050"/>
          </a:xfrm>
        </p:spPr>
        <p:txBody>
          <a:bodyPr>
            <a:noAutofit/>
          </a:bodyPr>
          <a:lstStyle/>
          <a:p>
            <a:pPr marR="0" lvl="0" algn="l" defTabSz="4572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Se založeným dokladem se dále pracuje dle potřeb organizace: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nastavení přístupů a oprávnění,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schvalovací matice (včetně zástupů),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řídící kontrola ve smyslu zákona č. 320/2001 Sb. o finanční kontrole,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emailové notifikace a upomínky, 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pokročilé formulářové komponenty: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anonymizace citlivých údajů,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digitální elektronický podpis,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hromadné nahrávání dokumentů</a:t>
            </a:r>
          </a:p>
          <a:p>
            <a:pPr marR="0" lvl="0" algn="l" defTabSz="4572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>
                <a:tab pos="3679825" algn="l"/>
              </a:tabLst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ea typeface="+mn-ea"/>
              <a:cs typeface="+mn-cs"/>
            </a:endParaRP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MyDesk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 – přehled úkolů a vybraných informací,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mobilní aplikace MARION</a:t>
            </a:r>
          </a:p>
        </p:txBody>
      </p:sp>
      <p:pic>
        <p:nvPicPr>
          <p:cNvPr id="10" name="Picture 2" descr="paragraf - KOMPLET EKONOM">
            <a:extLst>
              <a:ext uri="{FF2B5EF4-FFF2-40B4-BE49-F238E27FC236}">
                <a16:creationId xmlns:a16="http://schemas.microsoft.com/office/drawing/2014/main" id="{FB0D2F6A-02A2-40FA-8595-575305541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801" y="236698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fajfka - Profesni kvalifikace strazny">
            <a:extLst>
              <a:ext uri="{FF2B5EF4-FFF2-40B4-BE49-F238E27FC236}">
                <a16:creationId xmlns:a16="http://schemas.microsoft.com/office/drawing/2014/main" id="{8FAA5C6A-470F-4C1B-A1A0-E558A0597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345" y="2812609"/>
            <a:ext cx="939161" cy="91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20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Oběh dokladů – Klíčové prvky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6" y="1385252"/>
            <a:ext cx="8066171" cy="4877050"/>
          </a:xfrm>
        </p:spPr>
        <p:txBody>
          <a:bodyPr>
            <a:noAutofit/>
          </a:bodyPr>
          <a:lstStyle/>
          <a:p>
            <a:pPr marR="0" lvl="0" algn="l" defTabSz="4572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Se založeným dokladem se dále pracuje dle potřeb organizace: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nastavení přístupů a oprávnění,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schvalovací matice (včetně zástupů),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řídící kontrola ve smyslu zákona č. 320/2001 Sb. o finanční kontrole,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emailové notifikace a upomínky, 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pokročilé formulářové komponenty: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anonymizace citlivých údajů,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digitální elektronický podpis,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hromadné nahrávání dokumentů</a:t>
            </a:r>
          </a:p>
          <a:p>
            <a:pPr marR="0" lvl="0" algn="l" defTabSz="4572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>
                <a:tab pos="3679825" algn="l"/>
              </a:tabLst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ea typeface="+mn-ea"/>
              <a:cs typeface="+mn-cs"/>
            </a:endParaRP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MyDesk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 – přehled úkolů a vybraných informací,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mobilní aplikace MARION</a:t>
            </a:r>
          </a:p>
        </p:txBody>
      </p:sp>
    </p:spTree>
    <p:extLst>
      <p:ext uri="{BB962C8B-B14F-4D97-AF65-F5344CB8AC3E}">
        <p14:creationId xmlns:p14="http://schemas.microsoft.com/office/powerpoint/2010/main" val="184391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Oběh dokladů – Klíčové prvky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6" y="1385252"/>
            <a:ext cx="8066171" cy="4877050"/>
          </a:xfrm>
        </p:spPr>
        <p:txBody>
          <a:bodyPr>
            <a:noAutofit/>
          </a:bodyPr>
          <a:lstStyle/>
          <a:p>
            <a:pPr marR="0" lvl="0" algn="l" defTabSz="4572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Se založeným dokladem se dále pracuje dle potřeb organizace: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nastavení přístupů a oprávnění,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schvalovací matice (včetně zástupů),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řídící kontrola ve smyslu zákona č. 320/2001 Sb. o finanční kontrole,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emailové notifikace a upomínky, 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pokročilé formulářové komponenty: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anonymizace citlivých údajů,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digitální elektronický podpis,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hromadné nahrávání dokumentů</a:t>
            </a:r>
          </a:p>
          <a:p>
            <a:pPr marR="0" lvl="0" algn="l" defTabSz="4572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>
                <a:tab pos="3679825" algn="l"/>
              </a:tabLst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ea typeface="+mn-ea"/>
              <a:cs typeface="+mn-cs"/>
            </a:endParaRP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MyDesk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 – přehled úkolů a vybraných informací,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mobilní aplikace MARION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75326E2A-BC6B-4091-B6A1-6825023B03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53388" y="1195962"/>
            <a:ext cx="8647084" cy="5015308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ED3F8162-3E89-4443-997B-989099BFE5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0466" y="1195963"/>
            <a:ext cx="8825385" cy="501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6 L -0.97487 3.703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6 L -0.99102 3.7037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5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Oběh dokladů – Klíčové prvky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6" y="1385252"/>
            <a:ext cx="8066171" cy="4877050"/>
          </a:xfrm>
        </p:spPr>
        <p:txBody>
          <a:bodyPr>
            <a:noAutofit/>
          </a:bodyPr>
          <a:lstStyle/>
          <a:p>
            <a:pPr marR="0" lvl="0" algn="l" defTabSz="4572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Se založeným dokladem se dále pracuje dle potřeb organizace: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nastavení přístupů a oprávnění,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schvalovací matice (včetně zástupů),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řídící kontrola ve smyslu zákona č. 320/2001 Sb. o finanční kontrole,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emailové notifikace a upomínky, 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pokročilé formulářové komponenty: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anonymizace citlivých údajů,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digitální elektronický podpis,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hromadné nahrávání dokumentů</a:t>
            </a:r>
          </a:p>
          <a:p>
            <a:pPr marR="0" lvl="0" algn="l" defTabSz="4572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>
                <a:tab pos="3679825" algn="l"/>
              </a:tabLst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ea typeface="+mn-ea"/>
              <a:cs typeface="+mn-cs"/>
            </a:endParaRP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MyDesk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 – přehled úkolů a vybraných informací,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mobilní aplikace MARION</a:t>
            </a:r>
          </a:p>
        </p:txBody>
      </p:sp>
      <p:pic>
        <p:nvPicPr>
          <p:cNvPr id="12" name="Picture 2" descr="kipe manager 3">
            <a:extLst>
              <a:ext uri="{FF2B5EF4-FFF2-40B4-BE49-F238E27FC236}">
                <a16:creationId xmlns:a16="http://schemas.microsoft.com/office/drawing/2014/main" id="{6BD54E22-3D61-42F2-AE5A-BD1A224422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0" t="6640" r="18630" b="33832"/>
          <a:stretch/>
        </p:blipFill>
        <p:spPr bwMode="auto">
          <a:xfrm>
            <a:off x="6631393" y="3034145"/>
            <a:ext cx="5268674" cy="3035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1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Oběh dokladů – Klíčové prvky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6" y="1385252"/>
            <a:ext cx="8066171" cy="4877050"/>
          </a:xfrm>
        </p:spPr>
        <p:txBody>
          <a:bodyPr>
            <a:noAutofit/>
          </a:bodyPr>
          <a:lstStyle/>
          <a:p>
            <a:pPr marR="0" lvl="0" algn="l" defTabSz="4572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Se založeným dokladem se dále pracuje dle potřeb organizace: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nastavení přístupů a oprávnění,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schvalovací matice (včetně zástupů),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řídící kontrola ve smyslu zákona č. 320/2001 Sb. o finanční kontrole,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emailové notifikace a upomínky, 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pokročilé formulářové komponenty: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anonymizace citlivých údajů,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digitální elektronický podpis,</a:t>
            </a:r>
          </a:p>
          <a:p>
            <a:pPr lvl="2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hromadné nahrávání dokumentů</a:t>
            </a:r>
          </a:p>
          <a:p>
            <a:pPr marR="0" lvl="0" algn="l" defTabSz="4572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buFont typeface="Arial" panose="020B0604020202020204" pitchFamily="34" charset="0"/>
              <a:buChar char="•"/>
              <a:tabLst>
                <a:tab pos="3679825" algn="l"/>
              </a:tabLst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ea typeface="+mn-ea"/>
              <a:cs typeface="+mn-cs"/>
            </a:endParaRP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MyDesk</a:t>
            </a:r>
            <a:r>
              <a:rPr kumimoji="0" lang="cs-CZ" sz="2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 – přehled úkolů a vybraných informací,</a:t>
            </a:r>
          </a:p>
          <a:p>
            <a:pPr lvl="1" defTabSz="457200">
              <a:lnSpc>
                <a:spcPts val="2000"/>
              </a:lnSpc>
              <a:spcBef>
                <a:spcPct val="20000"/>
              </a:spcBef>
              <a:spcAft>
                <a:spcPts val="60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80000"/>
              <a:tabLst>
                <a:tab pos="3679825" algn="l"/>
              </a:tabLst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mobilní aplikace MARION</a:t>
            </a:r>
          </a:p>
        </p:txBody>
      </p:sp>
    </p:spTree>
    <p:extLst>
      <p:ext uri="{BB962C8B-B14F-4D97-AF65-F5344CB8AC3E}">
        <p14:creationId xmlns:p14="http://schemas.microsoft.com/office/powerpoint/2010/main" val="96141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26A4DC43-079E-413F-B518-93B7083BE5CB}"/>
              </a:ext>
            </a:extLst>
          </p:cNvPr>
          <p:cNvGrpSpPr/>
          <p:nvPr/>
        </p:nvGrpSpPr>
        <p:grpSpPr>
          <a:xfrm>
            <a:off x="631535" y="237932"/>
            <a:ext cx="9142195" cy="5932970"/>
            <a:chOff x="1702071" y="1383685"/>
            <a:chExt cx="8570394" cy="5357683"/>
          </a:xfrm>
          <a:solidFill>
            <a:sysClr val="window" lastClr="FFFFFF"/>
          </a:solidFill>
        </p:grpSpPr>
        <p:pic>
          <p:nvPicPr>
            <p:cNvPr id="17" name="Picture 2" descr="1.9">
              <a:extLst>
                <a:ext uri="{FF2B5EF4-FFF2-40B4-BE49-F238E27FC236}">
                  <a16:creationId xmlns:a16="http://schemas.microsoft.com/office/drawing/2014/main" id="{39F22B81-0B90-4833-951C-ADDB66E9BA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071" y="4205424"/>
              <a:ext cx="1426468" cy="2535942"/>
            </a:xfrm>
            <a:prstGeom prst="rect">
              <a:avLst/>
            </a:prstGeom>
            <a:grpFill/>
          </p:spPr>
        </p:pic>
        <p:pic>
          <p:nvPicPr>
            <p:cNvPr id="19" name="Picture 4" descr="1.4.10.light">
              <a:extLst>
                <a:ext uri="{FF2B5EF4-FFF2-40B4-BE49-F238E27FC236}">
                  <a16:creationId xmlns:a16="http://schemas.microsoft.com/office/drawing/2014/main" id="{F2D09195-D0DC-4F45-B37E-8056386442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9675" y="4205425"/>
              <a:ext cx="1426468" cy="2535943"/>
            </a:xfrm>
            <a:prstGeom prst="rect">
              <a:avLst/>
            </a:prstGeom>
            <a:grpFill/>
          </p:spPr>
        </p:pic>
        <p:pic>
          <p:nvPicPr>
            <p:cNvPr id="20" name="Picture 6" descr="1.13">
              <a:extLst>
                <a:ext uri="{FF2B5EF4-FFF2-40B4-BE49-F238E27FC236}">
                  <a16:creationId xmlns:a16="http://schemas.microsoft.com/office/drawing/2014/main" id="{A1016C77-05F6-482C-B429-827D59AB1A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7279" y="4205424"/>
              <a:ext cx="1426468" cy="2535942"/>
            </a:xfrm>
            <a:prstGeom prst="rect">
              <a:avLst/>
            </a:prstGeom>
            <a:grpFill/>
          </p:spPr>
        </p:pic>
        <p:pic>
          <p:nvPicPr>
            <p:cNvPr id="21" name="Picture 8" descr="1.19">
              <a:extLst>
                <a:ext uri="{FF2B5EF4-FFF2-40B4-BE49-F238E27FC236}">
                  <a16:creationId xmlns:a16="http://schemas.microsoft.com/office/drawing/2014/main" id="{2E7CCDF4-38C3-47D4-8CD4-00E198AAC1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4883" y="4205425"/>
              <a:ext cx="1426468" cy="2535943"/>
            </a:xfrm>
            <a:prstGeom prst="rect">
              <a:avLst/>
            </a:prstGeom>
            <a:grpFill/>
          </p:spPr>
        </p:pic>
        <p:pic>
          <p:nvPicPr>
            <p:cNvPr id="22" name="Picture 10" descr="1.22">
              <a:extLst>
                <a:ext uri="{FF2B5EF4-FFF2-40B4-BE49-F238E27FC236}">
                  <a16:creationId xmlns:a16="http://schemas.microsoft.com/office/drawing/2014/main" id="{3108EA48-7D62-4C70-BF6C-D24F527B93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5997" y="4205425"/>
              <a:ext cx="1426468" cy="2535943"/>
            </a:xfrm>
            <a:prstGeom prst="rect">
              <a:avLst/>
            </a:prstGeom>
            <a:grpFill/>
          </p:spPr>
        </p:pic>
        <p:pic>
          <p:nvPicPr>
            <p:cNvPr id="23" name="Picture 12" descr="1">
              <a:extLst>
                <a:ext uri="{FF2B5EF4-FFF2-40B4-BE49-F238E27FC236}">
                  <a16:creationId xmlns:a16="http://schemas.microsoft.com/office/drawing/2014/main" id="{FC92CE70-23F3-4F86-AF78-126DA5B5D5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3712" y="1384604"/>
              <a:ext cx="1426468" cy="2535941"/>
            </a:xfrm>
            <a:prstGeom prst="rect">
              <a:avLst/>
            </a:prstGeom>
            <a:grpFill/>
            <a:ln w="1270">
              <a:solidFill>
                <a:sysClr val="window" lastClr="FFFFFF">
                  <a:lumMod val="50000"/>
                </a:sysClr>
              </a:solidFill>
            </a:ln>
          </p:spPr>
        </p:pic>
        <p:pic>
          <p:nvPicPr>
            <p:cNvPr id="24" name="Picture 14" descr="3.10.2">
              <a:extLst>
                <a:ext uri="{FF2B5EF4-FFF2-40B4-BE49-F238E27FC236}">
                  <a16:creationId xmlns:a16="http://schemas.microsoft.com/office/drawing/2014/main" id="{3E3DB42D-39F7-4B49-8A5B-6BA7261A04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4883" y="1384604"/>
              <a:ext cx="1426468" cy="2535943"/>
            </a:xfrm>
            <a:prstGeom prst="rect">
              <a:avLst/>
            </a:prstGeom>
            <a:grpFill/>
            <a:ln w="1270">
              <a:solidFill>
                <a:sysClr val="window" lastClr="FFFFFF">
                  <a:lumMod val="50000"/>
                </a:sysClr>
              </a:solidFill>
            </a:ln>
          </p:spPr>
        </p:pic>
        <p:cxnSp>
          <p:nvCxnSpPr>
            <p:cNvPr id="25" name="Přímá spojnice 6">
              <a:extLst>
                <a:ext uri="{FF2B5EF4-FFF2-40B4-BE49-F238E27FC236}">
                  <a16:creationId xmlns:a16="http://schemas.microsoft.com/office/drawing/2014/main" id="{9D2C8CE9-D4ED-4206-B3BA-2665F121A0EF}"/>
                </a:ext>
              </a:extLst>
            </p:cNvPr>
            <p:cNvCxnSpPr>
              <a:cxnSpLocks/>
              <a:stCxn id="29" idx="2"/>
              <a:endCxn id="17" idx="0"/>
            </p:cNvCxnSpPr>
            <p:nvPr/>
          </p:nvCxnSpPr>
          <p:spPr>
            <a:xfrm rot="5400000">
              <a:off x="4055637" y="2279296"/>
              <a:ext cx="285797" cy="3566458"/>
            </a:xfrm>
            <a:prstGeom prst="bentConnector3">
              <a:avLst>
                <a:gd name="adj1" fmla="val 50000"/>
              </a:avLst>
            </a:prstGeom>
            <a:grpFill/>
            <a:ln w="9525" cap="rnd" cmpd="sng" algn="ctr">
              <a:solidFill>
                <a:srgbClr val="052F61">
                  <a:tint val="76000"/>
                  <a:alpha val="60000"/>
                  <a:hueMod val="94000"/>
                </a:srgbClr>
              </a:solidFill>
              <a:prstDash val="solid"/>
            </a:ln>
            <a:effectLst/>
          </p:spPr>
        </p:cxnSp>
        <p:cxnSp>
          <p:nvCxnSpPr>
            <p:cNvPr id="26" name="Přímá spojnice 6">
              <a:extLst>
                <a:ext uri="{FF2B5EF4-FFF2-40B4-BE49-F238E27FC236}">
                  <a16:creationId xmlns:a16="http://schemas.microsoft.com/office/drawing/2014/main" id="{59B441E3-826A-4502-ACB3-774AB1A2A01F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7627601" y="2273792"/>
              <a:ext cx="285797" cy="3577468"/>
            </a:xfrm>
            <a:prstGeom prst="bentConnector3">
              <a:avLst>
                <a:gd name="adj1" fmla="val 50000"/>
              </a:avLst>
            </a:prstGeom>
            <a:grpFill/>
            <a:ln w="9525" cap="rnd" cmpd="sng" algn="ctr">
              <a:solidFill>
                <a:srgbClr val="052F61">
                  <a:tint val="76000"/>
                  <a:alpha val="60000"/>
                  <a:hueMod val="94000"/>
                </a:srgbClr>
              </a:solidFill>
              <a:prstDash val="solid"/>
            </a:ln>
            <a:effectLst/>
          </p:spPr>
        </p:cxnSp>
        <p:cxnSp>
          <p:nvCxnSpPr>
            <p:cNvPr id="27" name="Přímá spojnice 26">
              <a:extLst>
                <a:ext uri="{FF2B5EF4-FFF2-40B4-BE49-F238E27FC236}">
                  <a16:creationId xmlns:a16="http://schemas.microsoft.com/office/drawing/2014/main" id="{DC805B26-C3F5-49B7-9EE4-D087AB9D53B5}"/>
                </a:ext>
              </a:extLst>
            </p:cNvPr>
            <p:cNvCxnSpPr>
              <a:cxnSpLocks/>
              <a:stCxn id="24" idx="2"/>
              <a:endCxn id="21" idx="0"/>
            </p:cNvCxnSpPr>
            <p:nvPr/>
          </p:nvCxnSpPr>
          <p:spPr>
            <a:xfrm>
              <a:off x="7778117" y="3920546"/>
              <a:ext cx="0" cy="284878"/>
            </a:xfrm>
            <a:prstGeom prst="line">
              <a:avLst/>
            </a:prstGeom>
            <a:grpFill/>
            <a:ln w="9525" cap="rnd" cmpd="sng" algn="ctr">
              <a:solidFill>
                <a:srgbClr val="052F61">
                  <a:tint val="76000"/>
                  <a:alpha val="60000"/>
                  <a:hueMod val="94000"/>
                </a:srgbClr>
              </a:solidFill>
              <a:prstDash val="solid"/>
            </a:ln>
            <a:effectLst/>
          </p:spPr>
        </p:cxnSp>
        <p:cxnSp>
          <p:nvCxnSpPr>
            <p:cNvPr id="28" name="Přímá spojnice 27">
              <a:extLst>
                <a:ext uri="{FF2B5EF4-FFF2-40B4-BE49-F238E27FC236}">
                  <a16:creationId xmlns:a16="http://schemas.microsoft.com/office/drawing/2014/main" id="{D749D230-5D9C-46DE-9A08-8AA3744CB923}"/>
                </a:ext>
              </a:extLst>
            </p:cNvPr>
            <p:cNvCxnSpPr>
              <a:cxnSpLocks/>
              <a:stCxn id="29" idx="1"/>
            </p:cNvCxnSpPr>
            <p:nvPr/>
          </p:nvCxnSpPr>
          <p:spPr>
            <a:xfrm flipH="1" flipV="1">
              <a:off x="4930182" y="2650560"/>
              <a:ext cx="480994" cy="1096"/>
            </a:xfrm>
            <a:prstGeom prst="line">
              <a:avLst/>
            </a:prstGeom>
            <a:grpFill/>
            <a:ln w="9525" cap="rnd" cmpd="sng" algn="ctr">
              <a:solidFill>
                <a:srgbClr val="052F61">
                  <a:tint val="76000"/>
                  <a:alpha val="60000"/>
                  <a:hueMod val="94000"/>
                </a:srgbClr>
              </a:solidFill>
              <a:prstDash val="solid"/>
            </a:ln>
            <a:effectLst/>
          </p:spPr>
        </p:cxnSp>
        <p:pic>
          <p:nvPicPr>
            <p:cNvPr id="29" name="Picture 18" descr="1.2">
              <a:extLst>
                <a:ext uri="{FF2B5EF4-FFF2-40B4-BE49-F238E27FC236}">
                  <a16:creationId xmlns:a16="http://schemas.microsoft.com/office/drawing/2014/main" id="{7D92B783-966A-4362-B474-083A602D5D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1176" y="1383685"/>
              <a:ext cx="1141174" cy="2535943"/>
            </a:xfrm>
            <a:prstGeom prst="rect">
              <a:avLst/>
            </a:prstGeom>
            <a:grpFill/>
            <a:ln w="1270">
              <a:solidFill>
                <a:srgbClr val="052F61">
                  <a:tint val="76000"/>
                  <a:hueMod val="94000"/>
                </a:srgbClr>
              </a:solidFill>
            </a:ln>
          </p:spPr>
        </p:pic>
        <p:cxnSp>
          <p:nvCxnSpPr>
            <p:cNvPr id="30" name="Přímá spojnice 29">
              <a:extLst>
                <a:ext uri="{FF2B5EF4-FFF2-40B4-BE49-F238E27FC236}">
                  <a16:creationId xmlns:a16="http://schemas.microsoft.com/office/drawing/2014/main" id="{F2034F97-A990-4F05-99CC-EF6A5A7E2F7F}"/>
                </a:ext>
              </a:extLst>
            </p:cNvPr>
            <p:cNvCxnSpPr>
              <a:cxnSpLocks/>
            </p:cNvCxnSpPr>
            <p:nvPr/>
          </p:nvCxnSpPr>
          <p:spPr>
            <a:xfrm>
              <a:off x="4194506" y="4061410"/>
              <a:ext cx="4166" cy="140864"/>
            </a:xfrm>
            <a:prstGeom prst="line">
              <a:avLst/>
            </a:prstGeom>
            <a:grpFill/>
            <a:ln w="9525" cap="rnd" cmpd="sng" algn="ctr">
              <a:solidFill>
                <a:srgbClr val="052F61">
                  <a:tint val="76000"/>
                  <a:alpha val="60000"/>
                  <a:hueMod val="94000"/>
                </a:srgbClr>
              </a:solidFill>
              <a:prstDash val="solid"/>
            </a:ln>
            <a:effectLst/>
          </p:spPr>
        </p:cxnSp>
        <p:cxnSp>
          <p:nvCxnSpPr>
            <p:cNvPr id="31" name="Přímá spojnice 30">
              <a:extLst>
                <a:ext uri="{FF2B5EF4-FFF2-40B4-BE49-F238E27FC236}">
                  <a16:creationId xmlns:a16="http://schemas.microsoft.com/office/drawing/2014/main" id="{73A3FA63-7762-463E-94EF-EC402BFD7B12}"/>
                </a:ext>
              </a:extLst>
            </p:cNvPr>
            <p:cNvCxnSpPr>
              <a:cxnSpLocks/>
            </p:cNvCxnSpPr>
            <p:nvPr/>
          </p:nvCxnSpPr>
          <p:spPr>
            <a:xfrm>
              <a:off x="5979345" y="4065152"/>
              <a:ext cx="4166" cy="140864"/>
            </a:xfrm>
            <a:prstGeom prst="line">
              <a:avLst/>
            </a:prstGeom>
            <a:grpFill/>
            <a:ln w="9525" cap="rnd" cmpd="sng" algn="ctr">
              <a:solidFill>
                <a:srgbClr val="052F61">
                  <a:tint val="76000"/>
                  <a:alpha val="60000"/>
                  <a:hueMod val="94000"/>
                </a:srgbClr>
              </a:solidFill>
              <a:prstDash val="solid"/>
            </a:ln>
            <a:effectLst/>
          </p:spPr>
        </p:cxnSp>
      </p:grpSp>
      <p:pic>
        <p:nvPicPr>
          <p:cNvPr id="32" name="Picture 2" descr="Ios Logo Vector Art, Icons, and Graphics for Free Download">
            <a:extLst>
              <a:ext uri="{FF2B5EF4-FFF2-40B4-BE49-F238E27FC236}">
                <a16:creationId xmlns:a16="http://schemas.microsoft.com/office/drawing/2014/main" id="{0CB4F480-DF86-446D-AD0F-1D0621C5D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63" y="203105"/>
            <a:ext cx="1083781" cy="881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2" descr="Android Logo and symbol, meaning, history, sign.">
            <a:extLst>
              <a:ext uri="{FF2B5EF4-FFF2-40B4-BE49-F238E27FC236}">
                <a16:creationId xmlns:a16="http://schemas.microsoft.com/office/drawing/2014/main" id="{66FA11E3-201F-4CBF-8CA8-382DDF3D1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75" y="905299"/>
            <a:ext cx="844053" cy="53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Android Icon Logo Symbol Name Black Design Operating system Vector  Illustration 21496366 Vector Art at Vecteezy">
            <a:extLst>
              <a:ext uri="{FF2B5EF4-FFF2-40B4-BE49-F238E27FC236}">
                <a16:creationId xmlns:a16="http://schemas.microsoft.com/office/drawing/2014/main" id="{35DFAF41-C4C8-4A5F-96C1-BDCCF04454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6" t="23524"/>
          <a:stretch/>
        </p:blipFill>
        <p:spPr bwMode="auto">
          <a:xfrm>
            <a:off x="1037678" y="905135"/>
            <a:ext cx="988050" cy="67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32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Oběh dokladů – Architektura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14EDCC3F-9449-4B51-B6BA-D8C74549C2A4}"/>
              </a:ext>
            </a:extLst>
          </p:cNvPr>
          <p:cNvSpPr txBox="1"/>
          <p:nvPr/>
        </p:nvSpPr>
        <p:spPr>
          <a:xfrm>
            <a:off x="9148545" y="6308431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Inter" panose="02000503000000020004" pitchFamily="2" charset="0"/>
                <a:cs typeface="+mn-cs"/>
              </a:rPr>
              <a:t>Tř. Kosmonautů 1288/1, Olomouc</a:t>
            </a:r>
          </a:p>
        </p:txBody>
      </p:sp>
      <p:sp>
        <p:nvSpPr>
          <p:cNvPr id="16" name="AutoShape 4" descr="Android Logo Vector SVG Icon (7) - SVG Repo">
            <a:extLst>
              <a:ext uri="{FF2B5EF4-FFF2-40B4-BE49-F238E27FC236}">
                <a16:creationId xmlns:a16="http://schemas.microsoft.com/office/drawing/2014/main" id="{03949341-C0E5-4072-A756-823908D2A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26415" y="31450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7" name="AutoShape 10" descr="Android Logo Vector SVG Icon (7) - SVG Repo">
            <a:extLst>
              <a:ext uri="{FF2B5EF4-FFF2-40B4-BE49-F238E27FC236}">
                <a16:creationId xmlns:a16="http://schemas.microsoft.com/office/drawing/2014/main" id="{B114D7C1-3B60-422D-9A43-68727333D7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78815" y="32974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cxnSp>
        <p:nvCxnSpPr>
          <p:cNvPr id="19" name="Přímá spojnice se šipkou 18">
            <a:extLst>
              <a:ext uri="{FF2B5EF4-FFF2-40B4-BE49-F238E27FC236}">
                <a16:creationId xmlns:a16="http://schemas.microsoft.com/office/drawing/2014/main" id="{F2F16DEB-8AF1-4F04-BB6E-BD6E3F316981}"/>
              </a:ext>
            </a:extLst>
          </p:cNvPr>
          <p:cNvCxnSpPr>
            <a:cxnSpLocks/>
            <a:endCxn id="49" idx="2"/>
          </p:cNvCxnSpPr>
          <p:nvPr/>
        </p:nvCxnSpPr>
        <p:spPr>
          <a:xfrm flipH="1" flipV="1">
            <a:off x="1398261" y="1907137"/>
            <a:ext cx="3896175" cy="1342862"/>
          </a:xfrm>
          <a:prstGeom prst="straightConnector1">
            <a:avLst/>
          </a:prstGeom>
          <a:ln w="41275">
            <a:solidFill>
              <a:srgbClr val="FF9999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FBD2C644-0E83-4C41-961E-8AB0B6FA4A98}"/>
              </a:ext>
            </a:extLst>
          </p:cNvPr>
          <p:cNvSpPr/>
          <p:nvPr/>
        </p:nvSpPr>
        <p:spPr>
          <a:xfrm>
            <a:off x="4201630" y="5301516"/>
            <a:ext cx="2001646" cy="77152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prstClr val="white"/>
                </a:solidFill>
              </a:rPr>
              <a:t>FAMA+</a:t>
            </a:r>
          </a:p>
        </p:txBody>
      </p:sp>
      <p:sp>
        <p:nvSpPr>
          <p:cNvPr id="21" name="Obdélník: se zakulacenými rohy 20">
            <a:extLst>
              <a:ext uri="{FF2B5EF4-FFF2-40B4-BE49-F238E27FC236}">
                <a16:creationId xmlns:a16="http://schemas.microsoft.com/office/drawing/2014/main" id="{32C62C6B-6D9E-4AF6-8C6A-125B29993C64}"/>
              </a:ext>
            </a:extLst>
          </p:cNvPr>
          <p:cNvSpPr/>
          <p:nvPr/>
        </p:nvSpPr>
        <p:spPr>
          <a:xfrm>
            <a:off x="2617768" y="3271859"/>
            <a:ext cx="5353338" cy="1024172"/>
          </a:xfrm>
          <a:prstGeom prst="roundRect">
            <a:avLst/>
          </a:prstGeom>
          <a:solidFill>
            <a:srgbClr val="F2A10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prstClr val="white"/>
                </a:solidFill>
              </a:rPr>
              <a:t>Integrační sběrnice ESB</a:t>
            </a:r>
          </a:p>
        </p:txBody>
      </p:sp>
      <p:sp>
        <p:nvSpPr>
          <p:cNvPr id="22" name="Vývojový diagram: magnetický disk 21">
            <a:extLst>
              <a:ext uri="{FF2B5EF4-FFF2-40B4-BE49-F238E27FC236}">
                <a16:creationId xmlns:a16="http://schemas.microsoft.com/office/drawing/2014/main" id="{530E7640-4924-4D04-804A-CAA47C76228B}"/>
              </a:ext>
            </a:extLst>
          </p:cNvPr>
          <p:cNvSpPr/>
          <p:nvPr/>
        </p:nvSpPr>
        <p:spPr>
          <a:xfrm>
            <a:off x="2860840" y="3377468"/>
            <a:ext cx="1039756" cy="784274"/>
          </a:xfrm>
          <a:prstGeom prst="flowChartMagneticDisk">
            <a:avLst/>
          </a:prstGeom>
          <a:solidFill>
            <a:srgbClr val="FFC00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entury Gothic" panose="020B0502020202020204"/>
            </a:endParaRPr>
          </a:p>
        </p:txBody>
      </p:sp>
      <p:cxnSp>
        <p:nvCxnSpPr>
          <p:cNvPr id="23" name="Přímá spojnice se šipkou 22">
            <a:extLst>
              <a:ext uri="{FF2B5EF4-FFF2-40B4-BE49-F238E27FC236}">
                <a16:creationId xmlns:a16="http://schemas.microsoft.com/office/drawing/2014/main" id="{1F937483-83D4-47E9-BAF1-19F4B519688D}"/>
              </a:ext>
            </a:extLst>
          </p:cNvPr>
          <p:cNvCxnSpPr>
            <a:cxnSpLocks/>
            <a:endCxn id="20" idx="3"/>
          </p:cNvCxnSpPr>
          <p:nvPr/>
        </p:nvCxnSpPr>
        <p:spPr>
          <a:xfrm flipH="1" flipV="1">
            <a:off x="6203276" y="5687277"/>
            <a:ext cx="1864490" cy="4965"/>
          </a:xfrm>
          <a:prstGeom prst="straightConnector1">
            <a:avLst/>
          </a:prstGeom>
          <a:ln w="41275">
            <a:solidFill>
              <a:srgbClr val="FF9999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A8371C55-30E3-4B64-A7C3-9F2735B43377}"/>
              </a:ext>
            </a:extLst>
          </p:cNvPr>
          <p:cNvSpPr txBox="1"/>
          <p:nvPr/>
        </p:nvSpPr>
        <p:spPr>
          <a:xfrm>
            <a:off x="8033559" y="5502610"/>
            <a:ext cx="104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prstClr val="black"/>
                </a:solidFill>
                <a:latin typeface="Century Gothic" panose="020B0502020202020204"/>
              </a:rPr>
              <a:t>MyDesk</a:t>
            </a:r>
          </a:p>
        </p:txBody>
      </p:sp>
      <p:sp>
        <p:nvSpPr>
          <p:cNvPr id="25" name="Obdélník: se zakulacenými rohy 24">
            <a:extLst>
              <a:ext uri="{FF2B5EF4-FFF2-40B4-BE49-F238E27FC236}">
                <a16:creationId xmlns:a16="http://schemas.microsoft.com/office/drawing/2014/main" id="{3DFD4737-6D75-46C2-9A41-85F09A69D941}"/>
              </a:ext>
            </a:extLst>
          </p:cNvPr>
          <p:cNvSpPr/>
          <p:nvPr/>
        </p:nvSpPr>
        <p:spPr>
          <a:xfrm>
            <a:off x="8140239" y="1387531"/>
            <a:ext cx="1638300" cy="519606"/>
          </a:xfrm>
          <a:prstGeom prst="roundRect">
            <a:avLst/>
          </a:prstGeom>
          <a:solidFill>
            <a:srgbClr val="C00000"/>
          </a:solidFill>
          <a:ln>
            <a:solidFill>
              <a:srgbClr val="FF9999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prstClr val="white"/>
                </a:solidFill>
              </a:rPr>
              <a:t>LEK …</a:t>
            </a:r>
          </a:p>
        </p:txBody>
      </p:sp>
      <p:cxnSp>
        <p:nvCxnSpPr>
          <p:cNvPr id="26" name="Přímá spojnice se šipkou 25">
            <a:extLst>
              <a:ext uri="{FF2B5EF4-FFF2-40B4-BE49-F238E27FC236}">
                <a16:creationId xmlns:a16="http://schemas.microsoft.com/office/drawing/2014/main" id="{C68C63CD-27D9-41D2-A2FE-DB58FC28BCE7}"/>
              </a:ext>
            </a:extLst>
          </p:cNvPr>
          <p:cNvCxnSpPr>
            <a:cxnSpLocks/>
            <a:endCxn id="25" idx="2"/>
          </p:cNvCxnSpPr>
          <p:nvPr/>
        </p:nvCxnSpPr>
        <p:spPr>
          <a:xfrm flipV="1">
            <a:off x="5294435" y="1907137"/>
            <a:ext cx="3664954" cy="1342862"/>
          </a:xfrm>
          <a:prstGeom prst="straightConnector1">
            <a:avLst/>
          </a:prstGeom>
          <a:ln w="41275">
            <a:solidFill>
              <a:srgbClr val="FF9999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3E2CB749-240D-49D3-95F1-2CAADAEF76BD}"/>
              </a:ext>
            </a:extLst>
          </p:cNvPr>
          <p:cNvSpPr txBox="1"/>
          <p:nvPr/>
        </p:nvSpPr>
        <p:spPr>
          <a:xfrm>
            <a:off x="6443071" y="2838133"/>
            <a:ext cx="1257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prstClr val="black"/>
                </a:solidFill>
              </a:rPr>
              <a:t>WS, DB link</a:t>
            </a:r>
          </a:p>
        </p:txBody>
      </p:sp>
      <p:sp>
        <p:nvSpPr>
          <p:cNvPr id="28" name="Obdélník: se zakulacenými rohy 27">
            <a:extLst>
              <a:ext uri="{FF2B5EF4-FFF2-40B4-BE49-F238E27FC236}">
                <a16:creationId xmlns:a16="http://schemas.microsoft.com/office/drawing/2014/main" id="{FA5D1C79-6A19-4509-A490-BD8CC155DCFF}"/>
              </a:ext>
            </a:extLst>
          </p:cNvPr>
          <p:cNvSpPr/>
          <p:nvPr/>
        </p:nvSpPr>
        <p:spPr>
          <a:xfrm>
            <a:off x="3116592" y="1380597"/>
            <a:ext cx="1638300" cy="524176"/>
          </a:xfrm>
          <a:prstGeom prst="roundRect">
            <a:avLst/>
          </a:prstGeom>
          <a:solidFill>
            <a:srgbClr val="C00000"/>
          </a:solidFill>
          <a:ln>
            <a:solidFill>
              <a:srgbClr val="FF9999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prstClr val="white"/>
                </a:solidFill>
              </a:rPr>
              <a:t>ERP …</a:t>
            </a:r>
          </a:p>
        </p:txBody>
      </p:sp>
      <p:sp>
        <p:nvSpPr>
          <p:cNvPr id="29" name="Obdélník: se zakulacenými rohy 28">
            <a:extLst>
              <a:ext uri="{FF2B5EF4-FFF2-40B4-BE49-F238E27FC236}">
                <a16:creationId xmlns:a16="http://schemas.microsoft.com/office/drawing/2014/main" id="{809D491F-CF1A-4327-945C-DD1535126FFE}"/>
              </a:ext>
            </a:extLst>
          </p:cNvPr>
          <p:cNvSpPr/>
          <p:nvPr/>
        </p:nvSpPr>
        <p:spPr>
          <a:xfrm>
            <a:off x="5654074" y="1382961"/>
            <a:ext cx="1638300" cy="524176"/>
          </a:xfrm>
          <a:prstGeom prst="roundRect">
            <a:avLst/>
          </a:prstGeom>
          <a:solidFill>
            <a:srgbClr val="C00000"/>
          </a:solidFill>
          <a:ln>
            <a:solidFill>
              <a:srgbClr val="FF9999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prstClr val="white"/>
                </a:solidFill>
              </a:rPr>
              <a:t>NIS …</a:t>
            </a:r>
          </a:p>
        </p:txBody>
      </p:sp>
      <p:cxnSp>
        <p:nvCxnSpPr>
          <p:cNvPr id="30" name="Přímá spojnice se šipkou 29">
            <a:extLst>
              <a:ext uri="{FF2B5EF4-FFF2-40B4-BE49-F238E27FC236}">
                <a16:creationId xmlns:a16="http://schemas.microsoft.com/office/drawing/2014/main" id="{F3FFAF0C-754C-49C8-B974-0F18E77F925E}"/>
              </a:ext>
            </a:extLst>
          </p:cNvPr>
          <p:cNvCxnSpPr>
            <a:cxnSpLocks/>
            <a:endCxn id="29" idx="2"/>
          </p:cNvCxnSpPr>
          <p:nvPr/>
        </p:nvCxnSpPr>
        <p:spPr>
          <a:xfrm flipV="1">
            <a:off x="5294435" y="1907137"/>
            <a:ext cx="1178789" cy="1342862"/>
          </a:xfrm>
          <a:prstGeom prst="straightConnector1">
            <a:avLst/>
          </a:prstGeom>
          <a:ln w="41275">
            <a:solidFill>
              <a:srgbClr val="FF9999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nice se šipkou 30">
            <a:extLst>
              <a:ext uri="{FF2B5EF4-FFF2-40B4-BE49-F238E27FC236}">
                <a16:creationId xmlns:a16="http://schemas.microsoft.com/office/drawing/2014/main" id="{72CAEED1-0B05-47FB-AE18-5A1B7A468DCE}"/>
              </a:ext>
            </a:extLst>
          </p:cNvPr>
          <p:cNvCxnSpPr>
            <a:cxnSpLocks/>
            <a:endCxn id="28" idx="2"/>
          </p:cNvCxnSpPr>
          <p:nvPr/>
        </p:nvCxnSpPr>
        <p:spPr>
          <a:xfrm flipH="1" flipV="1">
            <a:off x="3935742" y="1904773"/>
            <a:ext cx="1358693" cy="1345226"/>
          </a:xfrm>
          <a:prstGeom prst="straightConnector1">
            <a:avLst/>
          </a:prstGeom>
          <a:ln w="41275">
            <a:solidFill>
              <a:srgbClr val="FF9999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bdélník: ohnutý roh 31">
            <a:extLst>
              <a:ext uri="{FF2B5EF4-FFF2-40B4-BE49-F238E27FC236}">
                <a16:creationId xmlns:a16="http://schemas.microsoft.com/office/drawing/2014/main" id="{FC32349D-FE92-48CD-A9B8-C5E58065618F}"/>
              </a:ext>
            </a:extLst>
          </p:cNvPr>
          <p:cNvSpPr/>
          <p:nvPr/>
        </p:nvSpPr>
        <p:spPr>
          <a:xfrm>
            <a:off x="3900596" y="2181288"/>
            <a:ext cx="662152" cy="494712"/>
          </a:xfrm>
          <a:prstGeom prst="foldedCorner">
            <a:avLst/>
          </a:prstGeom>
          <a:solidFill>
            <a:srgbClr val="C00000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prstClr val="white"/>
                </a:solidFill>
              </a:rPr>
              <a:t>ZAD</a:t>
            </a:r>
          </a:p>
        </p:txBody>
      </p:sp>
      <p:sp>
        <p:nvSpPr>
          <p:cNvPr id="33" name="Obdélník: ohnutý roh 32">
            <a:extLst>
              <a:ext uri="{FF2B5EF4-FFF2-40B4-BE49-F238E27FC236}">
                <a16:creationId xmlns:a16="http://schemas.microsoft.com/office/drawing/2014/main" id="{8B4D5F37-D152-4744-ABA0-3FE2161D85C9}"/>
              </a:ext>
            </a:extLst>
          </p:cNvPr>
          <p:cNvSpPr/>
          <p:nvPr/>
        </p:nvSpPr>
        <p:spPr>
          <a:xfrm>
            <a:off x="5654074" y="2187047"/>
            <a:ext cx="662152" cy="494712"/>
          </a:xfrm>
          <a:prstGeom prst="foldedCorner">
            <a:avLst/>
          </a:prstGeom>
          <a:solidFill>
            <a:srgbClr val="C00000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prstClr val="white"/>
                </a:solidFill>
              </a:rPr>
              <a:t>OBJ</a:t>
            </a:r>
          </a:p>
        </p:txBody>
      </p:sp>
      <p:sp>
        <p:nvSpPr>
          <p:cNvPr id="34" name="Obdélník: ohnutý roh 33">
            <a:extLst>
              <a:ext uri="{FF2B5EF4-FFF2-40B4-BE49-F238E27FC236}">
                <a16:creationId xmlns:a16="http://schemas.microsoft.com/office/drawing/2014/main" id="{2A53900F-E990-4028-B4EE-D743F43B3A7A}"/>
              </a:ext>
            </a:extLst>
          </p:cNvPr>
          <p:cNvSpPr/>
          <p:nvPr/>
        </p:nvSpPr>
        <p:spPr>
          <a:xfrm>
            <a:off x="3052517" y="2186335"/>
            <a:ext cx="662152" cy="504206"/>
          </a:xfrm>
          <a:prstGeom prst="foldedCorner">
            <a:avLst/>
          </a:prstGeom>
          <a:solidFill>
            <a:srgbClr val="C00000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prstClr val="white"/>
                </a:solidFill>
              </a:rPr>
              <a:t>FAK</a:t>
            </a:r>
          </a:p>
        </p:txBody>
      </p: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F9DFAFC9-7F43-4EF0-A065-307B49621040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5202453" y="4296031"/>
            <a:ext cx="0" cy="1005485"/>
          </a:xfrm>
          <a:prstGeom prst="straightConnector1">
            <a:avLst/>
          </a:prstGeom>
          <a:ln w="41275">
            <a:solidFill>
              <a:srgbClr val="FF9999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bdélník: ohnutý roh 35">
            <a:extLst>
              <a:ext uri="{FF2B5EF4-FFF2-40B4-BE49-F238E27FC236}">
                <a16:creationId xmlns:a16="http://schemas.microsoft.com/office/drawing/2014/main" id="{E402F0C4-6DFF-46C0-966C-2FA3A25C01C7}"/>
              </a:ext>
            </a:extLst>
          </p:cNvPr>
          <p:cNvSpPr/>
          <p:nvPr/>
        </p:nvSpPr>
        <p:spPr>
          <a:xfrm>
            <a:off x="2988024" y="3675787"/>
            <a:ext cx="320193" cy="245319"/>
          </a:xfrm>
          <a:prstGeom prst="foldedCorner">
            <a:avLst/>
          </a:prstGeom>
          <a:solidFill>
            <a:srgbClr val="C0000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500" dirty="0">
                <a:solidFill>
                  <a:prstClr val="white"/>
                </a:solidFill>
                <a:latin typeface="Century Gothic" panose="020B0502020202020204"/>
              </a:rPr>
              <a:t>ZAD</a:t>
            </a:r>
          </a:p>
        </p:txBody>
      </p:sp>
      <p:sp>
        <p:nvSpPr>
          <p:cNvPr id="37" name="Obdélník: ohnutý roh 36">
            <a:extLst>
              <a:ext uri="{FF2B5EF4-FFF2-40B4-BE49-F238E27FC236}">
                <a16:creationId xmlns:a16="http://schemas.microsoft.com/office/drawing/2014/main" id="{8AFA88F5-14F4-4FB2-8C3B-754A99B5A63B}"/>
              </a:ext>
            </a:extLst>
          </p:cNvPr>
          <p:cNvSpPr/>
          <p:nvPr/>
        </p:nvSpPr>
        <p:spPr>
          <a:xfrm>
            <a:off x="3192841" y="3841601"/>
            <a:ext cx="320193" cy="245319"/>
          </a:xfrm>
          <a:prstGeom prst="foldedCorner">
            <a:avLst/>
          </a:prstGeom>
          <a:solidFill>
            <a:srgbClr val="CC330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500" dirty="0">
                <a:solidFill>
                  <a:prstClr val="white"/>
                </a:solidFill>
                <a:latin typeface="Century Gothic" panose="020B0502020202020204"/>
              </a:rPr>
              <a:t>OBJ</a:t>
            </a:r>
          </a:p>
        </p:txBody>
      </p:sp>
      <p:sp>
        <p:nvSpPr>
          <p:cNvPr id="38" name="Obdélník: ohnutý roh 37">
            <a:extLst>
              <a:ext uri="{FF2B5EF4-FFF2-40B4-BE49-F238E27FC236}">
                <a16:creationId xmlns:a16="http://schemas.microsoft.com/office/drawing/2014/main" id="{B1893A46-DA45-490F-8721-B06AFC8171A6}"/>
              </a:ext>
            </a:extLst>
          </p:cNvPr>
          <p:cNvSpPr/>
          <p:nvPr/>
        </p:nvSpPr>
        <p:spPr>
          <a:xfrm>
            <a:off x="3491334" y="3701974"/>
            <a:ext cx="320193" cy="245319"/>
          </a:xfrm>
          <a:prstGeom prst="foldedCorner">
            <a:avLst/>
          </a:prstGeom>
          <a:solidFill>
            <a:srgbClr val="CC330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500" dirty="0">
                <a:solidFill>
                  <a:prstClr val="white"/>
                </a:solidFill>
                <a:latin typeface="Century Gothic" panose="020B0502020202020204"/>
              </a:rPr>
              <a:t>FAK</a:t>
            </a:r>
          </a:p>
        </p:txBody>
      </p:sp>
      <p:pic>
        <p:nvPicPr>
          <p:cNvPr id="39" name="Picture 2" descr="kipe manager 3">
            <a:extLst>
              <a:ext uri="{FF2B5EF4-FFF2-40B4-BE49-F238E27FC236}">
                <a16:creationId xmlns:a16="http://schemas.microsoft.com/office/drawing/2014/main" id="{A149EED7-FEEF-4BAD-AE0F-A40242C924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0" t="6640" r="18630" b="33832"/>
          <a:stretch/>
        </p:blipFill>
        <p:spPr bwMode="auto">
          <a:xfrm>
            <a:off x="8095476" y="4057252"/>
            <a:ext cx="3703719" cy="213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Skupina 39">
            <a:extLst>
              <a:ext uri="{FF2B5EF4-FFF2-40B4-BE49-F238E27FC236}">
                <a16:creationId xmlns:a16="http://schemas.microsoft.com/office/drawing/2014/main" id="{3A6430A5-49E0-444E-B697-EA3F920C940A}"/>
              </a:ext>
            </a:extLst>
          </p:cNvPr>
          <p:cNvGrpSpPr/>
          <p:nvPr/>
        </p:nvGrpSpPr>
        <p:grpSpPr>
          <a:xfrm>
            <a:off x="758672" y="3443208"/>
            <a:ext cx="1431028" cy="2787644"/>
            <a:chOff x="1764701" y="4584319"/>
            <a:chExt cx="821336" cy="1730013"/>
          </a:xfrm>
        </p:grpSpPr>
        <p:pic>
          <p:nvPicPr>
            <p:cNvPr id="41" name="Obrázek 40">
              <a:extLst>
                <a:ext uri="{FF2B5EF4-FFF2-40B4-BE49-F238E27FC236}">
                  <a16:creationId xmlns:a16="http://schemas.microsoft.com/office/drawing/2014/main" id="{517A4D70-11A4-48C9-9CAF-75855DC7A4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9123" t="16269" r="38231" b="3782"/>
            <a:stretch/>
          </p:blipFill>
          <p:spPr>
            <a:xfrm>
              <a:off x="1764701" y="4584319"/>
              <a:ext cx="821336" cy="1730013"/>
            </a:xfrm>
            <a:prstGeom prst="rect">
              <a:avLst/>
            </a:prstGeom>
          </p:spPr>
        </p:pic>
        <p:pic>
          <p:nvPicPr>
            <p:cNvPr id="42" name="Obrázek 41">
              <a:extLst>
                <a:ext uri="{FF2B5EF4-FFF2-40B4-BE49-F238E27FC236}">
                  <a16:creationId xmlns:a16="http://schemas.microsoft.com/office/drawing/2014/main" id="{E075DB7D-E472-4190-BD66-1AF784AA15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b="19274"/>
            <a:stretch/>
          </p:blipFill>
          <p:spPr>
            <a:xfrm>
              <a:off x="1790700" y="4738598"/>
              <a:ext cx="772503" cy="1481138"/>
            </a:xfrm>
            <a:prstGeom prst="rect">
              <a:avLst/>
            </a:prstGeom>
          </p:spPr>
        </p:pic>
      </p:grpSp>
      <p:sp>
        <p:nvSpPr>
          <p:cNvPr id="43" name="TextovéPole 42">
            <a:extLst>
              <a:ext uri="{FF2B5EF4-FFF2-40B4-BE49-F238E27FC236}">
                <a16:creationId xmlns:a16="http://schemas.microsoft.com/office/drawing/2014/main" id="{42F26199-20DF-4585-B9A9-D01A420339AB}"/>
              </a:ext>
            </a:extLst>
          </p:cNvPr>
          <p:cNvSpPr txBox="1"/>
          <p:nvPr/>
        </p:nvSpPr>
        <p:spPr>
          <a:xfrm>
            <a:off x="2922728" y="5679199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prstClr val="black"/>
                </a:solidFill>
              </a:rPr>
              <a:t>API</a:t>
            </a:r>
          </a:p>
        </p:txBody>
      </p:sp>
      <p:cxnSp>
        <p:nvCxnSpPr>
          <p:cNvPr id="44" name="Přímá spojnice se šipkou 43">
            <a:extLst>
              <a:ext uri="{FF2B5EF4-FFF2-40B4-BE49-F238E27FC236}">
                <a16:creationId xmlns:a16="http://schemas.microsoft.com/office/drawing/2014/main" id="{359E3041-FC35-4B1B-AE5B-34E7DCDBA4A0}"/>
              </a:ext>
            </a:extLst>
          </p:cNvPr>
          <p:cNvCxnSpPr>
            <a:cxnSpLocks/>
          </p:cNvCxnSpPr>
          <p:nvPr/>
        </p:nvCxnSpPr>
        <p:spPr>
          <a:xfrm flipH="1">
            <a:off x="2177626" y="5634614"/>
            <a:ext cx="2032717" cy="0"/>
          </a:xfrm>
          <a:prstGeom prst="straightConnector1">
            <a:avLst/>
          </a:prstGeom>
          <a:ln w="41275">
            <a:solidFill>
              <a:srgbClr val="FF9999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ovéPole 44">
            <a:extLst>
              <a:ext uri="{FF2B5EF4-FFF2-40B4-BE49-F238E27FC236}">
                <a16:creationId xmlns:a16="http://schemas.microsoft.com/office/drawing/2014/main" id="{EE56C0D6-EFBA-419D-A473-3B434F853437}"/>
              </a:ext>
            </a:extLst>
          </p:cNvPr>
          <p:cNvSpPr txBox="1"/>
          <p:nvPr/>
        </p:nvSpPr>
        <p:spPr>
          <a:xfrm>
            <a:off x="5225552" y="4562635"/>
            <a:ext cx="122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prstClr val="black"/>
                </a:solidFill>
              </a:rPr>
              <a:t>SOAP, REST</a:t>
            </a:r>
          </a:p>
        </p:txBody>
      </p:sp>
      <p:sp>
        <p:nvSpPr>
          <p:cNvPr id="46" name="TextovéPole 45">
            <a:extLst>
              <a:ext uri="{FF2B5EF4-FFF2-40B4-BE49-F238E27FC236}">
                <a16:creationId xmlns:a16="http://schemas.microsoft.com/office/drawing/2014/main" id="{F2F3E4A7-28C6-4940-AC84-13EF3E9BCEDB}"/>
              </a:ext>
            </a:extLst>
          </p:cNvPr>
          <p:cNvSpPr txBox="1"/>
          <p:nvPr/>
        </p:nvSpPr>
        <p:spPr>
          <a:xfrm>
            <a:off x="908165" y="2955551"/>
            <a:ext cx="99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prstClr val="black"/>
                </a:solidFill>
              </a:rPr>
              <a:t>MARION</a:t>
            </a:r>
          </a:p>
        </p:txBody>
      </p:sp>
      <p:sp>
        <p:nvSpPr>
          <p:cNvPr id="47" name="Obdélník: ohnutý roh 46">
            <a:extLst>
              <a:ext uri="{FF2B5EF4-FFF2-40B4-BE49-F238E27FC236}">
                <a16:creationId xmlns:a16="http://schemas.microsoft.com/office/drawing/2014/main" id="{18AC719B-76C3-4944-8250-D61DF0ABBE59}"/>
              </a:ext>
            </a:extLst>
          </p:cNvPr>
          <p:cNvSpPr/>
          <p:nvPr/>
        </p:nvSpPr>
        <p:spPr>
          <a:xfrm>
            <a:off x="4779292" y="2183367"/>
            <a:ext cx="662152" cy="494713"/>
          </a:xfrm>
          <a:prstGeom prst="foldedCorner">
            <a:avLst/>
          </a:prstGeom>
          <a:solidFill>
            <a:srgbClr val="C00000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prstClr val="white"/>
                </a:solidFill>
              </a:rPr>
              <a:t>SML</a:t>
            </a:r>
          </a:p>
        </p:txBody>
      </p:sp>
      <p:sp>
        <p:nvSpPr>
          <p:cNvPr id="48" name="TextovéPole 47">
            <a:extLst>
              <a:ext uri="{FF2B5EF4-FFF2-40B4-BE49-F238E27FC236}">
                <a16:creationId xmlns:a16="http://schemas.microsoft.com/office/drawing/2014/main" id="{3045CF43-2EC4-4F54-8AFC-63A1A377A235}"/>
              </a:ext>
            </a:extLst>
          </p:cNvPr>
          <p:cNvSpPr txBox="1"/>
          <p:nvPr/>
        </p:nvSpPr>
        <p:spPr>
          <a:xfrm>
            <a:off x="6595883" y="5692242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>
                <a:solidFill>
                  <a:prstClr val="black"/>
                </a:solidFill>
              </a:rPr>
              <a:t>MyDesk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49" name="Obdélník: se zakulacenými rohy 48">
            <a:extLst>
              <a:ext uri="{FF2B5EF4-FFF2-40B4-BE49-F238E27FC236}">
                <a16:creationId xmlns:a16="http://schemas.microsoft.com/office/drawing/2014/main" id="{0969B420-8C5F-40ED-AD98-851EAF855DCA}"/>
              </a:ext>
            </a:extLst>
          </p:cNvPr>
          <p:cNvSpPr/>
          <p:nvPr/>
        </p:nvSpPr>
        <p:spPr>
          <a:xfrm>
            <a:off x="579110" y="1387531"/>
            <a:ext cx="1638300" cy="519606"/>
          </a:xfrm>
          <a:prstGeom prst="roundRect">
            <a:avLst/>
          </a:prstGeom>
          <a:solidFill>
            <a:srgbClr val="C00000"/>
          </a:solidFill>
          <a:ln>
            <a:solidFill>
              <a:srgbClr val="FF9999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prstClr val="white"/>
                </a:solidFill>
              </a:rPr>
              <a:t>EMAIL …</a:t>
            </a:r>
          </a:p>
        </p:txBody>
      </p:sp>
    </p:spTree>
    <p:extLst>
      <p:ext uri="{BB962C8B-B14F-4D97-AF65-F5344CB8AC3E}">
        <p14:creationId xmlns:p14="http://schemas.microsoft.com/office/powerpoint/2010/main" val="205361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1906586-7410-468C-B622-71B4ED7E0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20" y="1"/>
            <a:ext cx="12192000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EB46B39-34A0-4CF4-A40A-AE7F5D255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3169"/>
            <a:ext cx="10515600" cy="1325563"/>
          </a:xfrm>
        </p:spPr>
        <p:txBody>
          <a:bodyPr/>
          <a:lstStyle/>
          <a:p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Inter ExtraBold" panose="02000503000000020004" pitchFamily="2" charset="0"/>
              </a:rPr>
              <a:t>Děkuji za pozornost</a:t>
            </a:r>
          </a:p>
        </p:txBody>
      </p:sp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26E9D098-76A6-4B64-90EC-B215E1D65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1338" y="4516270"/>
            <a:ext cx="5434262" cy="2259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800" b="1" dirty="0"/>
              <a:t>Mgr. Dalibor Koutný</a:t>
            </a:r>
          </a:p>
          <a:p>
            <a:pPr marL="0" indent="0">
              <a:buNone/>
            </a:pPr>
            <a:r>
              <a:rPr lang="cs-CZ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Vedoucí oddělení Oběh dokladů</a:t>
            </a:r>
            <a:endParaRPr lang="cs-CZ" sz="1800" dirty="0"/>
          </a:p>
          <a:p>
            <a:pPr marL="0" indent="0">
              <a:lnSpc>
                <a:spcPct val="200000"/>
              </a:lnSpc>
              <a:buNone/>
              <a:tabLst>
                <a:tab pos="4486275" algn="l"/>
              </a:tabLst>
            </a:pPr>
            <a:r>
              <a:rPr lang="cs-CZ" sz="1800" b="1" dirty="0">
                <a:ea typeface="Inter" panose="02000503000000020004" pitchFamily="2" charset="0"/>
              </a:rPr>
              <a:t>E-mail: </a:t>
            </a:r>
            <a:r>
              <a:rPr lang="cs-CZ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Dalibor</a:t>
            </a:r>
            <a:r>
              <a:rPr lang="en-US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cs-CZ" sz="1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Koutny</a:t>
            </a:r>
            <a:r>
              <a:rPr lang="en-US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@tescosw.cz</a:t>
            </a:r>
            <a:endParaRPr lang="cs-CZ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DB0EDE54-F6E5-46CD-A34B-ACF76EF0A951}"/>
              </a:ext>
            </a:extLst>
          </p:cNvPr>
          <p:cNvSpPr txBox="1">
            <a:spLocks/>
          </p:cNvSpPr>
          <p:nvPr/>
        </p:nvSpPr>
        <p:spPr>
          <a:xfrm>
            <a:off x="5565913" y="4572499"/>
            <a:ext cx="5691438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cs-CZ" sz="1400" b="1" dirty="0">
                <a:ea typeface="Inter" panose="02000503000000020004" pitchFamily="2" charset="0"/>
              </a:rPr>
              <a:t>TESCO SW a.s.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cs-CZ" sz="1400" dirty="0">
                <a:ea typeface="Inter" panose="02000503000000020004" pitchFamily="2" charset="0"/>
              </a:rPr>
              <a:t>Tř. Kosmonautů 1288/1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cs-CZ" sz="1400" dirty="0">
                <a:ea typeface="Inter" panose="02000503000000020004" pitchFamily="2" charset="0"/>
              </a:rPr>
              <a:t>779 00, Olomouc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cs-CZ" sz="1400" dirty="0">
                <a:ea typeface="Inter" panose="02000503000000020004" pitchFamily="2" charset="0"/>
              </a:rPr>
              <a:t>www.tescosw.cz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cs-CZ" sz="12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16" name="Grafický objekt 15" descr="Obálka se souvislou výplní">
            <a:extLst>
              <a:ext uri="{FF2B5EF4-FFF2-40B4-BE49-F238E27FC236}">
                <a16:creationId xmlns:a16="http://schemas.microsoft.com/office/drawing/2014/main" id="{B1F13358-AFF5-49B4-8939-6E3E167687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4649" y="5549522"/>
            <a:ext cx="244126" cy="244126"/>
          </a:xfrm>
          <a:prstGeom prst="rect">
            <a:avLst/>
          </a:prstGeom>
        </p:spPr>
      </p:pic>
      <p:pic>
        <p:nvPicPr>
          <p:cNvPr id="20" name="Grafický objekt 19" descr="Uživatel se souvislou výplní">
            <a:extLst>
              <a:ext uri="{FF2B5EF4-FFF2-40B4-BE49-F238E27FC236}">
                <a16:creationId xmlns:a16="http://schemas.microsoft.com/office/drawing/2014/main" id="{255DF003-F4AE-4F41-A2C5-3C74E96AF2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4649" y="4553132"/>
            <a:ext cx="261990" cy="26199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29EC8D07-4519-4093-9A99-10DC2AEE77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0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1137</Words>
  <Application>Microsoft Office PowerPoint</Application>
  <PresentationFormat>Širokoúhlá obrazovka</PresentationFormat>
  <Paragraphs>231</Paragraphs>
  <Slides>18</Slides>
  <Notes>16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Century Gothic</vt:lpstr>
      <vt:lpstr>Inter</vt:lpstr>
      <vt:lpstr>Wingdings</vt:lpstr>
      <vt:lpstr>Motiv Office</vt:lpstr>
      <vt:lpstr>Prezentace aplikace PowerPoint</vt:lpstr>
      <vt:lpstr>Úvod</vt:lpstr>
      <vt:lpstr>Úvod</vt:lpstr>
      <vt:lpstr>Prezentace aplikace PowerPoint</vt:lpstr>
      <vt:lpstr>Příjem dat</vt:lpstr>
      <vt:lpstr>Zpracování přijatých informací</vt:lpstr>
      <vt:lpstr>Zpracování přijatých informací</vt:lpstr>
      <vt:lpstr>Oběh dokladů – Klíčové prvky</vt:lpstr>
      <vt:lpstr>Oběh dokladů – Klíčové prvky</vt:lpstr>
      <vt:lpstr>Oběh dokladů – Klíčové prvky</vt:lpstr>
      <vt:lpstr>Oběh dokladů – Klíčové prvky</vt:lpstr>
      <vt:lpstr>Oběh dokladů – Klíčové prvky</vt:lpstr>
      <vt:lpstr>Oběh dokladů – Klíčové prvky</vt:lpstr>
      <vt:lpstr>Oběh dokladů – Klíčové prvky</vt:lpstr>
      <vt:lpstr>Oběh dokladů – Klíčové prvky</vt:lpstr>
      <vt:lpstr>Prezentace aplikace PowerPoint</vt:lpstr>
      <vt:lpstr>Oběh dokladů – Architektura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Koutná Alexandra</dc:creator>
  <cp:lastModifiedBy>Lounová Gabriela</cp:lastModifiedBy>
  <cp:revision>142</cp:revision>
  <dcterms:created xsi:type="dcterms:W3CDTF">2024-05-20T11:25:01Z</dcterms:created>
  <dcterms:modified xsi:type="dcterms:W3CDTF">2024-05-28T08:15:11Z</dcterms:modified>
</cp:coreProperties>
</file>